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93" r:id="rId4"/>
    <p:sldMasterId id="2147483803" r:id="rId5"/>
  </p:sldMasterIdLst>
  <p:notesMasterIdLst>
    <p:notesMasterId r:id="rId31"/>
  </p:notesMasterIdLst>
  <p:handoutMasterIdLst>
    <p:handoutMasterId r:id="rId32"/>
  </p:handoutMasterIdLst>
  <p:sldIdLst>
    <p:sldId id="451" r:id="rId6"/>
    <p:sldId id="472" r:id="rId7"/>
    <p:sldId id="789" r:id="rId8"/>
    <p:sldId id="788" r:id="rId9"/>
    <p:sldId id="473" r:id="rId10"/>
    <p:sldId id="452" r:id="rId11"/>
    <p:sldId id="784" r:id="rId12"/>
    <p:sldId id="782" r:id="rId13"/>
    <p:sldId id="783" r:id="rId14"/>
    <p:sldId id="785" r:id="rId15"/>
    <p:sldId id="786" r:id="rId16"/>
    <p:sldId id="787" r:id="rId17"/>
    <p:sldId id="453" r:id="rId18"/>
    <p:sldId id="467" r:id="rId19"/>
    <p:sldId id="466" r:id="rId20"/>
    <p:sldId id="474" r:id="rId21"/>
    <p:sldId id="465" r:id="rId22"/>
    <p:sldId id="454" r:id="rId23"/>
    <p:sldId id="464" r:id="rId24"/>
    <p:sldId id="455" r:id="rId25"/>
    <p:sldId id="463" r:id="rId26"/>
    <p:sldId id="475" r:id="rId27"/>
    <p:sldId id="468" r:id="rId28"/>
    <p:sldId id="469" r:id="rId29"/>
    <p:sldId id="471" r:id="rId30"/>
  </p:sldIdLst>
  <p:sldSz cx="9144000" cy="6858000" type="screen4x3"/>
  <p:notesSz cx="6797675" cy="9926638"/>
  <p:defaultTextStyle>
    <a:defPPr>
      <a:defRPr lang="hu-H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guide id="3" orient="horz" pos="3127">
          <p15:clr>
            <a:srgbClr val="A4A3A4"/>
          </p15:clr>
        </p15:guide>
        <p15:guide id="4" pos="214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 initials="U" lastIdx="0" clrIdx="0">
    <p:extLst>
      <p:ext uri="{19B8F6BF-5375-455C-9EA6-DF929625EA0E}">
        <p15:presenceInfo xmlns:p15="http://schemas.microsoft.com/office/powerpoint/2012/main" userId="b0e568004611944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5B87"/>
    <a:srgbClr val="BAD8E9"/>
    <a:srgbClr val="A7D9F7"/>
    <a:srgbClr val="123E63"/>
    <a:srgbClr val="1F84B1"/>
    <a:srgbClr val="68C9F2"/>
    <a:srgbClr val="319DCB"/>
    <a:srgbClr val="EF5B63"/>
    <a:srgbClr val="F9A22A"/>
    <a:srgbClr val="2394C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özepesen sötét stílus 2 – 1.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Közepesen sötét stílus 1 – 1. jelölőszín">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D5ABB26-0587-4C30-8999-92F81FD0307C}" styleName="Stílus és rács nélkül">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Közepesen sötét stílu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incs stílus, csak rács">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04" autoAdjust="0"/>
    <p:restoredTop sz="94548" autoAdjust="0"/>
  </p:normalViewPr>
  <p:slideViewPr>
    <p:cSldViewPr snapToGrid="0">
      <p:cViewPr varScale="1">
        <p:scale>
          <a:sx n="110" d="100"/>
          <a:sy n="110" d="100"/>
        </p:scale>
        <p:origin x="1056"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61" d="100"/>
          <a:sy n="61" d="100"/>
        </p:scale>
        <p:origin x="2294" y="67"/>
      </p:cViewPr>
      <p:guideLst>
        <p:guide orient="horz" pos="2880"/>
        <p:guide pos="2160"/>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HSZILVIA\_GEIKbemutato_beerkezo%20anyagok\HomolyaSz\Felv&#233;teli_stat_2015_2020.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1" i="0" u="none" strike="noStrike" kern="1200" spc="0" baseline="0">
                <a:solidFill>
                  <a:schemeClr val="tx1">
                    <a:lumMod val="65000"/>
                    <a:lumOff val="35000"/>
                  </a:schemeClr>
                </a:solidFill>
                <a:latin typeface="+mn-lt"/>
                <a:ea typeface="+mn-ea"/>
                <a:cs typeface="+mn-cs"/>
              </a:defRPr>
            </a:pPr>
            <a:r>
              <a:rPr lang="hu-HU" sz="1800" b="1" dirty="0" err="1"/>
              <a:t>Number</a:t>
            </a:r>
            <a:r>
              <a:rPr lang="hu-HU" sz="1800" b="1" dirty="0"/>
              <a:t> of </a:t>
            </a:r>
            <a:r>
              <a:rPr lang="hu-HU" sz="1800" b="1" dirty="0" err="1"/>
              <a:t>admitted</a:t>
            </a:r>
            <a:r>
              <a:rPr lang="hu-HU" sz="1800" b="1" baseline="0" dirty="0"/>
              <a:t> </a:t>
            </a:r>
            <a:r>
              <a:rPr lang="hu-HU" sz="1800" b="1" baseline="0" dirty="0" err="1"/>
              <a:t>students</a:t>
            </a:r>
            <a:r>
              <a:rPr lang="hu-HU" sz="1800" b="1" dirty="0"/>
              <a:t> GÉIK 2015-2020</a:t>
            </a:r>
          </a:p>
        </c:rich>
      </c:tx>
      <c:overlay val="0"/>
      <c:spPr>
        <a:noFill/>
        <a:ln>
          <a:noFill/>
        </a:ln>
        <a:effectLst/>
      </c:spPr>
      <c:txPr>
        <a:bodyPr rot="0" spcFirstLastPara="1" vertOverflow="ellipsis" vert="horz" wrap="square" anchor="ctr" anchorCtr="1"/>
        <a:lstStyle/>
        <a:p>
          <a:pPr>
            <a:defRPr sz="1680" b="1" i="0" u="none" strike="noStrike" kern="1200" spc="0" baseline="0">
              <a:solidFill>
                <a:schemeClr val="tx1">
                  <a:lumMod val="65000"/>
                  <a:lumOff val="35000"/>
                </a:schemeClr>
              </a:solidFill>
              <a:latin typeface="+mn-lt"/>
              <a:ea typeface="+mn-ea"/>
              <a:cs typeface="+mn-cs"/>
            </a:defRPr>
          </a:pPr>
          <a:endParaRPr lang="hu-HU"/>
        </a:p>
      </c:txPr>
    </c:title>
    <c:autoTitleDeleted val="0"/>
    <c:plotArea>
      <c:layout/>
      <c:barChart>
        <c:barDir val="col"/>
        <c:grouping val="stacked"/>
        <c:varyColors val="0"/>
        <c:ser>
          <c:idx val="0"/>
          <c:order val="0"/>
          <c:tx>
            <c:strRef>
              <c:f>Felvételi!$A$65</c:f>
              <c:strCache>
                <c:ptCount val="1"/>
                <c:pt idx="0">
                  <c:v>FOSZ</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hu-H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Felvételi!$B$64:$G$64</c:f>
              <c:strCache>
                <c:ptCount val="6"/>
                <c:pt idx="0">
                  <c:v>2015</c:v>
                </c:pt>
                <c:pt idx="1">
                  <c:v>2016</c:v>
                </c:pt>
                <c:pt idx="2">
                  <c:v>2017</c:v>
                </c:pt>
                <c:pt idx="3">
                  <c:v>2018</c:v>
                </c:pt>
                <c:pt idx="4">
                  <c:v>2019</c:v>
                </c:pt>
                <c:pt idx="5">
                  <c:v>2020</c:v>
                </c:pt>
              </c:strCache>
            </c:strRef>
          </c:cat>
          <c:val>
            <c:numRef>
              <c:f>Felvételi!$B$65:$G$65</c:f>
            </c:numRef>
          </c:val>
          <c:extLst>
            <c:ext xmlns:c16="http://schemas.microsoft.com/office/drawing/2014/chart" uri="{C3380CC4-5D6E-409C-BE32-E72D297353CC}">
              <c16:uniqueId val="{00000000-3987-4FEA-86C5-BA81D7E5B4FB}"/>
            </c:ext>
          </c:extLst>
        </c:ser>
        <c:ser>
          <c:idx val="1"/>
          <c:order val="1"/>
          <c:tx>
            <c:strRef>
              <c:f>Felvételi!$A$66</c:f>
              <c:strCache>
                <c:ptCount val="1"/>
                <c:pt idx="0">
                  <c:v>BSc</c:v>
                </c:pt>
              </c:strCache>
            </c:strRef>
          </c:tx>
          <c:spPr>
            <a:solidFill>
              <a:schemeClr val="accent2"/>
            </a:solidFill>
            <a:ln>
              <a:noFill/>
            </a:ln>
            <a:effectLst/>
          </c:spPr>
          <c:invertIfNegative val="0"/>
          <c:dLbls>
            <c:spPr>
              <a:solidFill>
                <a:schemeClr val="bg1"/>
              </a:solid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hu-H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Felvételi!$B$64:$G$64</c:f>
              <c:strCache>
                <c:ptCount val="6"/>
                <c:pt idx="0">
                  <c:v>2015</c:v>
                </c:pt>
                <c:pt idx="1">
                  <c:v>2016</c:v>
                </c:pt>
                <c:pt idx="2">
                  <c:v>2017</c:v>
                </c:pt>
                <c:pt idx="3">
                  <c:v>2018</c:v>
                </c:pt>
                <c:pt idx="4">
                  <c:v>2019</c:v>
                </c:pt>
                <c:pt idx="5">
                  <c:v>2020</c:v>
                </c:pt>
              </c:strCache>
            </c:strRef>
          </c:cat>
          <c:val>
            <c:numRef>
              <c:f>Felvételi!$B$66:$G$66</c:f>
              <c:numCache>
                <c:formatCode>0</c:formatCode>
                <c:ptCount val="6"/>
                <c:pt idx="0">
                  <c:v>499</c:v>
                </c:pt>
                <c:pt idx="1">
                  <c:v>544</c:v>
                </c:pt>
                <c:pt idx="2">
                  <c:v>514</c:v>
                </c:pt>
                <c:pt idx="3">
                  <c:v>588</c:v>
                </c:pt>
                <c:pt idx="4">
                  <c:v>607</c:v>
                </c:pt>
                <c:pt idx="5">
                  <c:v>306</c:v>
                </c:pt>
              </c:numCache>
            </c:numRef>
          </c:val>
          <c:extLst>
            <c:ext xmlns:c16="http://schemas.microsoft.com/office/drawing/2014/chart" uri="{C3380CC4-5D6E-409C-BE32-E72D297353CC}">
              <c16:uniqueId val="{00000001-3987-4FEA-86C5-BA81D7E5B4FB}"/>
            </c:ext>
          </c:extLst>
        </c:ser>
        <c:ser>
          <c:idx val="2"/>
          <c:order val="2"/>
          <c:tx>
            <c:strRef>
              <c:f>Felvételi!$A$67</c:f>
              <c:strCache>
                <c:ptCount val="1"/>
                <c:pt idx="0">
                  <c:v>MSc</c:v>
                </c:pt>
              </c:strCache>
            </c:strRef>
          </c:tx>
          <c:spPr>
            <a:solidFill>
              <a:schemeClr val="accent1"/>
            </a:solidFill>
            <a:ln>
              <a:noFill/>
            </a:ln>
            <a:effectLst/>
          </c:spPr>
          <c:invertIfNegative val="0"/>
          <c:dLbls>
            <c:spPr>
              <a:solidFill>
                <a:schemeClr val="bg1"/>
              </a:solid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hu-H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Felvételi!$B$64:$G$64</c:f>
              <c:strCache>
                <c:ptCount val="6"/>
                <c:pt idx="0">
                  <c:v>2015</c:v>
                </c:pt>
                <c:pt idx="1">
                  <c:v>2016</c:v>
                </c:pt>
                <c:pt idx="2">
                  <c:v>2017</c:v>
                </c:pt>
                <c:pt idx="3">
                  <c:v>2018</c:v>
                </c:pt>
                <c:pt idx="4">
                  <c:v>2019</c:v>
                </c:pt>
                <c:pt idx="5">
                  <c:v>2020</c:v>
                </c:pt>
              </c:strCache>
            </c:strRef>
          </c:cat>
          <c:val>
            <c:numRef>
              <c:f>Felvételi!$B$67:$G$67</c:f>
              <c:numCache>
                <c:formatCode>0</c:formatCode>
                <c:ptCount val="6"/>
                <c:pt idx="0">
                  <c:v>168</c:v>
                </c:pt>
                <c:pt idx="1">
                  <c:v>175</c:v>
                </c:pt>
                <c:pt idx="2">
                  <c:v>173</c:v>
                </c:pt>
                <c:pt idx="3">
                  <c:v>194</c:v>
                </c:pt>
                <c:pt idx="4">
                  <c:v>127</c:v>
                </c:pt>
                <c:pt idx="5">
                  <c:v>173</c:v>
                </c:pt>
              </c:numCache>
            </c:numRef>
          </c:val>
          <c:extLst>
            <c:ext xmlns:c16="http://schemas.microsoft.com/office/drawing/2014/chart" uri="{C3380CC4-5D6E-409C-BE32-E72D297353CC}">
              <c16:uniqueId val="{00000002-3987-4FEA-86C5-BA81D7E5B4FB}"/>
            </c:ext>
          </c:extLst>
        </c:ser>
        <c:dLbls>
          <c:dLblPos val="ctr"/>
          <c:showLegendKey val="0"/>
          <c:showVal val="1"/>
          <c:showCatName val="0"/>
          <c:showSerName val="0"/>
          <c:showPercent val="0"/>
          <c:showBubbleSize val="0"/>
        </c:dLbls>
        <c:gapWidth val="219"/>
        <c:overlap val="100"/>
        <c:axId val="524786552"/>
        <c:axId val="524783032"/>
      </c:barChart>
      <c:catAx>
        <c:axId val="5247865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hu-HU"/>
          </a:p>
        </c:txPr>
        <c:crossAx val="524783032"/>
        <c:crosses val="autoZero"/>
        <c:auto val="1"/>
        <c:lblAlgn val="ctr"/>
        <c:lblOffset val="100"/>
        <c:noMultiLvlLbl val="0"/>
      </c:catAx>
      <c:valAx>
        <c:axId val="524783032"/>
        <c:scaling>
          <c:orientation val="minMax"/>
          <c:max val="8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hu-HU"/>
          </a:p>
        </c:txPr>
        <c:crossAx val="5247865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hu-HU"/>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pPr>
      <a:endParaRPr lang="hu-H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hdr" sz="quarter"/>
          </p:nvPr>
        </p:nvSpPr>
        <p:spPr bwMode="auto">
          <a:xfrm>
            <a:off x="0" y="0"/>
            <a:ext cx="2945659"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hu-HU"/>
          </a:p>
        </p:txBody>
      </p:sp>
      <p:sp>
        <p:nvSpPr>
          <p:cNvPr id="57347" name="Rectangle 3"/>
          <p:cNvSpPr>
            <a:spLocks noGrp="1" noChangeArrowheads="1"/>
          </p:cNvSpPr>
          <p:nvPr>
            <p:ph type="dt" sz="quarter" idx="1"/>
          </p:nvPr>
        </p:nvSpPr>
        <p:spPr bwMode="auto">
          <a:xfrm>
            <a:off x="3850443" y="0"/>
            <a:ext cx="2945659"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hu-HU"/>
          </a:p>
        </p:txBody>
      </p:sp>
      <p:sp>
        <p:nvSpPr>
          <p:cNvPr id="57348" name="Rectangle 4"/>
          <p:cNvSpPr>
            <a:spLocks noGrp="1" noChangeArrowheads="1"/>
          </p:cNvSpPr>
          <p:nvPr>
            <p:ph type="ftr" sz="quarter" idx="2"/>
          </p:nvPr>
        </p:nvSpPr>
        <p:spPr bwMode="auto">
          <a:xfrm>
            <a:off x="0" y="9428583"/>
            <a:ext cx="2945659"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hu-HU"/>
          </a:p>
        </p:txBody>
      </p:sp>
      <p:sp>
        <p:nvSpPr>
          <p:cNvPr id="57349" name="Rectangle 5"/>
          <p:cNvSpPr>
            <a:spLocks noGrp="1" noChangeArrowheads="1"/>
          </p:cNvSpPr>
          <p:nvPr>
            <p:ph type="sldNum" sz="quarter" idx="3"/>
          </p:nvPr>
        </p:nvSpPr>
        <p:spPr bwMode="auto">
          <a:xfrm>
            <a:off x="3850443" y="9428583"/>
            <a:ext cx="2945659"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F84BAD6D-966D-4660-8521-0CCB9B880B2A}" type="slidenum">
              <a:rPr lang="hu-HU"/>
              <a:pPr>
                <a:defRPr/>
              </a:pPr>
              <a:t>‹#›</a:t>
            </a:fld>
            <a:endParaRPr lang="hu-HU"/>
          </a:p>
        </p:txBody>
      </p:sp>
    </p:spTree>
    <p:extLst>
      <p:ext uri="{BB962C8B-B14F-4D97-AF65-F5344CB8AC3E}">
        <p14:creationId xmlns:p14="http://schemas.microsoft.com/office/powerpoint/2010/main" val="3378360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pPr>
              <a:defRPr/>
            </a:pPr>
            <a:endParaRPr lang="hu-HU"/>
          </a:p>
        </p:txBody>
      </p:sp>
      <p:sp>
        <p:nvSpPr>
          <p:cNvPr id="3" name="Dátum helye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pPr>
              <a:defRPr/>
            </a:pPr>
            <a:fld id="{44845130-BE91-42E3-B74C-26DEFBCCA9DC}" type="datetimeFigureOut">
              <a:rPr lang="hu-HU"/>
              <a:pPr>
                <a:defRPr/>
              </a:pPr>
              <a:t>2022. 04. 29.</a:t>
            </a:fld>
            <a:endParaRPr lang="hu-HU"/>
          </a:p>
        </p:txBody>
      </p:sp>
      <p:sp>
        <p:nvSpPr>
          <p:cNvPr id="4" name="Diakép helye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hu-HU" noProof="0"/>
          </a:p>
        </p:txBody>
      </p:sp>
      <p:sp>
        <p:nvSpPr>
          <p:cNvPr id="5" name="Jegyzetek helye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hu-HU" noProof="0"/>
              <a:t>Mintaszöveg szerkesztése</a:t>
            </a:r>
          </a:p>
          <a:p>
            <a:pPr lvl="1"/>
            <a:r>
              <a:rPr lang="hu-HU" noProof="0"/>
              <a:t>Második szint</a:t>
            </a:r>
          </a:p>
          <a:p>
            <a:pPr lvl="2"/>
            <a:r>
              <a:rPr lang="hu-HU" noProof="0"/>
              <a:t>Harmadik szint</a:t>
            </a:r>
          </a:p>
          <a:p>
            <a:pPr lvl="3"/>
            <a:r>
              <a:rPr lang="hu-HU" noProof="0"/>
              <a:t>Negyedik szint</a:t>
            </a:r>
          </a:p>
          <a:p>
            <a:pPr lvl="4"/>
            <a:r>
              <a:rPr lang="hu-HU" noProof="0"/>
              <a:t>Ötödik szint</a:t>
            </a:r>
          </a:p>
        </p:txBody>
      </p:sp>
      <p:sp>
        <p:nvSpPr>
          <p:cNvPr id="6" name="Élőláb helye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pPr>
              <a:defRPr/>
            </a:pPr>
            <a:endParaRPr lang="hu-HU"/>
          </a:p>
        </p:txBody>
      </p:sp>
      <p:sp>
        <p:nvSpPr>
          <p:cNvPr id="7" name="Dia számának helye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pPr>
              <a:defRPr/>
            </a:pPr>
            <a:fld id="{F4D44A56-6B77-4AAD-9E8B-D5969A94B013}" type="slidenum">
              <a:rPr lang="hu-HU"/>
              <a:pPr>
                <a:defRPr/>
              </a:pPr>
              <a:t>‹#›</a:t>
            </a:fld>
            <a:endParaRPr lang="hu-HU"/>
          </a:p>
        </p:txBody>
      </p:sp>
    </p:spTree>
    <p:extLst>
      <p:ext uri="{BB962C8B-B14F-4D97-AF65-F5344CB8AC3E}">
        <p14:creationId xmlns:p14="http://schemas.microsoft.com/office/powerpoint/2010/main" val="267349065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Ez lehetne a </a:t>
            </a:r>
            <a:r>
              <a:rPr lang="hu-HU" dirty="0" err="1"/>
              <a:t>geotermiás</a:t>
            </a:r>
            <a:r>
              <a:rPr lang="hu-HU" dirty="0"/>
              <a:t> </a:t>
            </a:r>
            <a:r>
              <a:rPr lang="hu-HU" dirty="0" err="1"/>
              <a:t>slide</a:t>
            </a:r>
            <a:r>
              <a:rPr lang="hu-HU" dirty="0"/>
              <a:t>, ahol a további „zöld” fejlesztéseink is megjelenhetnek. Ezeket egy külön </a:t>
            </a:r>
            <a:r>
              <a:rPr lang="hu-HU" dirty="0" err="1"/>
              <a:t>slide-on</a:t>
            </a:r>
            <a:r>
              <a:rPr lang="hu-HU" dirty="0"/>
              <a:t> küldöm, csak a szöveget. </a:t>
            </a:r>
          </a:p>
        </p:txBody>
      </p:sp>
      <p:sp>
        <p:nvSpPr>
          <p:cNvPr id="4" name="Dia számának hely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BBE5A62-6041-4B89-BB70-25AFFA2FF73C}" type="slidenum">
              <a:rPr kumimoji="0" lang="hu-HU"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hu-HU"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78556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Ez lehetne a </a:t>
            </a:r>
            <a:r>
              <a:rPr lang="hu-HU" dirty="0" err="1"/>
              <a:t>geotermiás</a:t>
            </a:r>
            <a:r>
              <a:rPr lang="hu-HU" dirty="0"/>
              <a:t> </a:t>
            </a:r>
            <a:r>
              <a:rPr lang="hu-HU" dirty="0" err="1"/>
              <a:t>slide</a:t>
            </a:r>
            <a:r>
              <a:rPr lang="hu-HU" dirty="0"/>
              <a:t>, ahol a további „zöld” fejlesztéseink is megjelenhetnek. Ezeket egy külön </a:t>
            </a:r>
            <a:r>
              <a:rPr lang="hu-HU" dirty="0" err="1"/>
              <a:t>slide-on</a:t>
            </a:r>
            <a:r>
              <a:rPr lang="hu-HU" dirty="0"/>
              <a:t> küldöm, csak a szöveget. </a:t>
            </a:r>
          </a:p>
        </p:txBody>
      </p:sp>
      <p:sp>
        <p:nvSpPr>
          <p:cNvPr id="4" name="Dia számának hely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BBE5A62-6041-4B89-BB70-25AFFA2FF73C}" type="slidenum">
              <a:rPr kumimoji="0" lang="hu-HU"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hu-HU"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7117658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Ez lehetne a </a:t>
            </a:r>
            <a:r>
              <a:rPr lang="hu-HU" dirty="0" err="1"/>
              <a:t>geotermiás</a:t>
            </a:r>
            <a:r>
              <a:rPr lang="hu-HU" dirty="0"/>
              <a:t> </a:t>
            </a:r>
            <a:r>
              <a:rPr lang="hu-HU" dirty="0" err="1"/>
              <a:t>slide</a:t>
            </a:r>
            <a:r>
              <a:rPr lang="hu-HU" dirty="0"/>
              <a:t>, ahol a további „zöld” fejlesztéseink is megjelenhetnek. Ezeket egy külön </a:t>
            </a:r>
            <a:r>
              <a:rPr lang="hu-HU" dirty="0" err="1"/>
              <a:t>slide-on</a:t>
            </a:r>
            <a:r>
              <a:rPr lang="hu-HU" dirty="0"/>
              <a:t> küldöm, csak a szöveget. </a:t>
            </a:r>
          </a:p>
        </p:txBody>
      </p:sp>
      <p:sp>
        <p:nvSpPr>
          <p:cNvPr id="4" name="Dia számának hely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BBE5A62-6041-4B89-BB70-25AFFA2FF73C}" type="slidenum">
              <a:rPr kumimoji="0" lang="hu-HU"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hu-HU"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6771852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Ez lehetne a </a:t>
            </a:r>
            <a:r>
              <a:rPr lang="hu-HU" dirty="0" err="1"/>
              <a:t>geotermiás</a:t>
            </a:r>
            <a:r>
              <a:rPr lang="hu-HU" dirty="0"/>
              <a:t> </a:t>
            </a:r>
            <a:r>
              <a:rPr lang="hu-HU" dirty="0" err="1"/>
              <a:t>slide</a:t>
            </a:r>
            <a:r>
              <a:rPr lang="hu-HU" dirty="0"/>
              <a:t>, ahol a további „zöld” fejlesztéseink is megjelenhetnek. Ezeket egy külön </a:t>
            </a:r>
            <a:r>
              <a:rPr lang="hu-HU" dirty="0" err="1"/>
              <a:t>slide-on</a:t>
            </a:r>
            <a:r>
              <a:rPr lang="hu-HU" dirty="0"/>
              <a:t> küldöm, csak a szöveget. </a:t>
            </a:r>
          </a:p>
        </p:txBody>
      </p:sp>
      <p:sp>
        <p:nvSpPr>
          <p:cNvPr id="4" name="Dia számának hely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BBE5A62-6041-4B89-BB70-25AFFA2FF73C}" type="slidenum">
              <a:rPr kumimoji="0" lang="hu-HU"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hu-HU"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9064596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Ez lehetne a </a:t>
            </a:r>
            <a:r>
              <a:rPr lang="hu-HU" dirty="0" err="1"/>
              <a:t>geotermiás</a:t>
            </a:r>
            <a:r>
              <a:rPr lang="hu-HU" dirty="0"/>
              <a:t> </a:t>
            </a:r>
            <a:r>
              <a:rPr lang="hu-HU" dirty="0" err="1"/>
              <a:t>slide</a:t>
            </a:r>
            <a:r>
              <a:rPr lang="hu-HU" dirty="0"/>
              <a:t>, ahol a további „zöld” fejlesztéseink is megjelenhetnek. Ezeket egy külön </a:t>
            </a:r>
            <a:r>
              <a:rPr lang="hu-HU" dirty="0" err="1"/>
              <a:t>slide-on</a:t>
            </a:r>
            <a:r>
              <a:rPr lang="hu-HU" dirty="0"/>
              <a:t> küldöm, csak a szöveget. </a:t>
            </a:r>
          </a:p>
        </p:txBody>
      </p:sp>
      <p:sp>
        <p:nvSpPr>
          <p:cNvPr id="4" name="Dia számának hely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BBE5A62-6041-4B89-BB70-25AFFA2FF73C}" type="slidenum">
              <a:rPr kumimoji="0" lang="hu-HU"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hu-HU"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3781368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Ez lehetne a </a:t>
            </a:r>
            <a:r>
              <a:rPr lang="hu-HU" dirty="0" err="1"/>
              <a:t>geotermiás</a:t>
            </a:r>
            <a:r>
              <a:rPr lang="hu-HU" dirty="0"/>
              <a:t> </a:t>
            </a:r>
            <a:r>
              <a:rPr lang="hu-HU" dirty="0" err="1"/>
              <a:t>slide</a:t>
            </a:r>
            <a:r>
              <a:rPr lang="hu-HU" dirty="0"/>
              <a:t>, ahol a további „zöld” fejlesztéseink is megjelenhetnek. Ezeket egy külön </a:t>
            </a:r>
            <a:r>
              <a:rPr lang="hu-HU" dirty="0" err="1"/>
              <a:t>slide-on</a:t>
            </a:r>
            <a:r>
              <a:rPr lang="hu-HU" dirty="0"/>
              <a:t> küldöm, csak a szöveget. </a:t>
            </a:r>
          </a:p>
        </p:txBody>
      </p:sp>
      <p:sp>
        <p:nvSpPr>
          <p:cNvPr id="4" name="Dia számának hely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BBE5A62-6041-4B89-BB70-25AFFA2FF73C}" type="slidenum">
              <a:rPr kumimoji="0" lang="hu-HU"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hu-HU"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2202056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Ez lehetne a </a:t>
            </a:r>
            <a:r>
              <a:rPr lang="hu-HU" dirty="0" err="1"/>
              <a:t>geotermiás</a:t>
            </a:r>
            <a:r>
              <a:rPr lang="hu-HU" dirty="0"/>
              <a:t> </a:t>
            </a:r>
            <a:r>
              <a:rPr lang="hu-HU" dirty="0" err="1"/>
              <a:t>slide</a:t>
            </a:r>
            <a:r>
              <a:rPr lang="hu-HU" dirty="0"/>
              <a:t>, ahol a további „zöld” fejlesztéseink is megjelenhetnek. Ezeket egy külön </a:t>
            </a:r>
            <a:r>
              <a:rPr lang="hu-HU" dirty="0" err="1"/>
              <a:t>slide-on</a:t>
            </a:r>
            <a:r>
              <a:rPr lang="hu-HU" dirty="0"/>
              <a:t> küldöm, csak a szöveget. </a:t>
            </a:r>
          </a:p>
        </p:txBody>
      </p:sp>
      <p:sp>
        <p:nvSpPr>
          <p:cNvPr id="4" name="Dia számának hely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BBE5A62-6041-4B89-BB70-25AFFA2FF73C}" type="slidenum">
              <a:rPr kumimoji="0" lang="hu-HU"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hu-HU"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462381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Ez lehetne a </a:t>
            </a:r>
            <a:r>
              <a:rPr lang="hu-HU" dirty="0" err="1"/>
              <a:t>geotermiás</a:t>
            </a:r>
            <a:r>
              <a:rPr lang="hu-HU" dirty="0"/>
              <a:t> </a:t>
            </a:r>
            <a:r>
              <a:rPr lang="hu-HU" dirty="0" err="1"/>
              <a:t>slide</a:t>
            </a:r>
            <a:r>
              <a:rPr lang="hu-HU" dirty="0"/>
              <a:t>, ahol a további „zöld” fejlesztéseink is megjelenhetnek. Ezeket egy külön </a:t>
            </a:r>
            <a:r>
              <a:rPr lang="hu-HU" dirty="0" err="1"/>
              <a:t>slide-on</a:t>
            </a:r>
            <a:r>
              <a:rPr lang="hu-HU" dirty="0"/>
              <a:t> küldöm, csak a szöveget. </a:t>
            </a:r>
          </a:p>
        </p:txBody>
      </p:sp>
      <p:sp>
        <p:nvSpPr>
          <p:cNvPr id="4" name="Dia számának hely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BBE5A62-6041-4B89-BB70-25AFFA2FF73C}" type="slidenum">
              <a:rPr kumimoji="0" lang="hu-HU"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hu-HU"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134250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Ez lehetne a </a:t>
            </a:r>
            <a:r>
              <a:rPr lang="hu-HU" dirty="0" err="1"/>
              <a:t>geotermiás</a:t>
            </a:r>
            <a:r>
              <a:rPr lang="hu-HU" dirty="0"/>
              <a:t> </a:t>
            </a:r>
            <a:r>
              <a:rPr lang="hu-HU" dirty="0" err="1"/>
              <a:t>slide</a:t>
            </a:r>
            <a:r>
              <a:rPr lang="hu-HU" dirty="0"/>
              <a:t>, ahol a további „zöld” fejlesztéseink is megjelenhetnek. Ezeket egy külön </a:t>
            </a:r>
            <a:r>
              <a:rPr lang="hu-HU" dirty="0" err="1"/>
              <a:t>slide-on</a:t>
            </a:r>
            <a:r>
              <a:rPr lang="hu-HU" dirty="0"/>
              <a:t> küldöm, csak a szöveget. </a:t>
            </a:r>
          </a:p>
        </p:txBody>
      </p:sp>
      <p:sp>
        <p:nvSpPr>
          <p:cNvPr id="4" name="Dia számának hely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BBE5A62-6041-4B89-BB70-25AFFA2FF73C}" type="slidenum">
              <a:rPr kumimoji="0" lang="hu-HU"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hu-HU"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3179379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Ez lehetne a </a:t>
            </a:r>
            <a:r>
              <a:rPr lang="hu-HU" dirty="0" err="1"/>
              <a:t>geotermiás</a:t>
            </a:r>
            <a:r>
              <a:rPr lang="hu-HU" dirty="0"/>
              <a:t> </a:t>
            </a:r>
            <a:r>
              <a:rPr lang="hu-HU" dirty="0" err="1"/>
              <a:t>slide</a:t>
            </a:r>
            <a:r>
              <a:rPr lang="hu-HU" dirty="0"/>
              <a:t>, ahol a további „zöld” fejlesztéseink is megjelenhetnek. Ezeket egy külön </a:t>
            </a:r>
            <a:r>
              <a:rPr lang="hu-HU" dirty="0" err="1"/>
              <a:t>slide-on</a:t>
            </a:r>
            <a:r>
              <a:rPr lang="hu-HU" dirty="0"/>
              <a:t> küldöm, csak a szöveget. </a:t>
            </a:r>
          </a:p>
        </p:txBody>
      </p:sp>
      <p:sp>
        <p:nvSpPr>
          <p:cNvPr id="4" name="Dia számának hely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BBE5A62-6041-4B89-BB70-25AFFA2FF73C}" type="slidenum">
              <a:rPr kumimoji="0" lang="hu-HU"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hu-HU"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3577545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Ez lehetne a </a:t>
            </a:r>
            <a:r>
              <a:rPr lang="hu-HU" dirty="0" err="1"/>
              <a:t>geotermiás</a:t>
            </a:r>
            <a:r>
              <a:rPr lang="hu-HU" dirty="0"/>
              <a:t> </a:t>
            </a:r>
            <a:r>
              <a:rPr lang="hu-HU" dirty="0" err="1"/>
              <a:t>slide</a:t>
            </a:r>
            <a:r>
              <a:rPr lang="hu-HU" dirty="0"/>
              <a:t>, ahol a további „zöld” fejlesztéseink is megjelenhetnek. Ezeket egy külön </a:t>
            </a:r>
            <a:r>
              <a:rPr lang="hu-HU" dirty="0" err="1"/>
              <a:t>slide-on</a:t>
            </a:r>
            <a:r>
              <a:rPr lang="hu-HU" dirty="0"/>
              <a:t> küldöm, csak a szöveget. </a:t>
            </a:r>
          </a:p>
        </p:txBody>
      </p:sp>
      <p:sp>
        <p:nvSpPr>
          <p:cNvPr id="4" name="Dia számának hely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BBE5A62-6041-4B89-BB70-25AFFA2FF73C}" type="slidenum">
              <a:rPr kumimoji="0" lang="hu-HU"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hu-HU"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2411123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Ez lehetne a </a:t>
            </a:r>
            <a:r>
              <a:rPr lang="hu-HU" dirty="0" err="1"/>
              <a:t>geotermiás</a:t>
            </a:r>
            <a:r>
              <a:rPr lang="hu-HU" dirty="0"/>
              <a:t> </a:t>
            </a:r>
            <a:r>
              <a:rPr lang="hu-HU" dirty="0" err="1"/>
              <a:t>slide</a:t>
            </a:r>
            <a:r>
              <a:rPr lang="hu-HU" dirty="0"/>
              <a:t>, ahol a további „zöld” fejlesztéseink is megjelenhetnek. Ezeket egy külön </a:t>
            </a:r>
            <a:r>
              <a:rPr lang="hu-HU" dirty="0" err="1"/>
              <a:t>slide-on</a:t>
            </a:r>
            <a:r>
              <a:rPr lang="hu-HU" dirty="0"/>
              <a:t> küldöm, csak a szöveget. </a:t>
            </a:r>
          </a:p>
        </p:txBody>
      </p:sp>
      <p:sp>
        <p:nvSpPr>
          <p:cNvPr id="4" name="Dia számának hely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BBE5A62-6041-4B89-BB70-25AFFA2FF73C}" type="slidenum">
              <a:rPr kumimoji="0" lang="hu-HU"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hu-HU"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3179794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Ez lehetne a </a:t>
            </a:r>
            <a:r>
              <a:rPr lang="hu-HU" dirty="0" err="1"/>
              <a:t>geotermiás</a:t>
            </a:r>
            <a:r>
              <a:rPr lang="hu-HU" dirty="0"/>
              <a:t> </a:t>
            </a:r>
            <a:r>
              <a:rPr lang="hu-HU" dirty="0" err="1"/>
              <a:t>slide</a:t>
            </a:r>
            <a:r>
              <a:rPr lang="hu-HU" dirty="0"/>
              <a:t>, ahol a további „zöld” fejlesztéseink is megjelenhetnek. Ezeket egy külön </a:t>
            </a:r>
            <a:r>
              <a:rPr lang="hu-HU" dirty="0" err="1"/>
              <a:t>slide-on</a:t>
            </a:r>
            <a:r>
              <a:rPr lang="hu-HU" dirty="0"/>
              <a:t> küldöm, csak a szöveget. </a:t>
            </a:r>
          </a:p>
        </p:txBody>
      </p:sp>
      <p:sp>
        <p:nvSpPr>
          <p:cNvPr id="4" name="Dia számának hely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BBE5A62-6041-4B89-BB70-25AFFA2FF73C}" type="slidenum">
              <a:rPr kumimoji="0" lang="hu-HU"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hu-HU"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1651473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Ez lehetne a </a:t>
            </a:r>
            <a:r>
              <a:rPr lang="hu-HU" dirty="0" err="1"/>
              <a:t>geotermiás</a:t>
            </a:r>
            <a:r>
              <a:rPr lang="hu-HU" dirty="0"/>
              <a:t> </a:t>
            </a:r>
            <a:r>
              <a:rPr lang="hu-HU" dirty="0" err="1"/>
              <a:t>slide</a:t>
            </a:r>
            <a:r>
              <a:rPr lang="hu-HU" dirty="0"/>
              <a:t>, ahol a további „zöld” fejlesztéseink is megjelenhetnek. Ezeket egy külön </a:t>
            </a:r>
            <a:r>
              <a:rPr lang="hu-HU" dirty="0" err="1"/>
              <a:t>slide-on</a:t>
            </a:r>
            <a:r>
              <a:rPr lang="hu-HU" dirty="0"/>
              <a:t> küldöm, csak a szöveget. </a:t>
            </a:r>
          </a:p>
        </p:txBody>
      </p:sp>
      <p:sp>
        <p:nvSpPr>
          <p:cNvPr id="4" name="Dia számának hely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BBE5A62-6041-4B89-BB70-25AFFA2FF73C}" type="slidenum">
              <a:rPr kumimoji="0" lang="hu-HU"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hu-HU"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3159600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Ez lehetne a </a:t>
            </a:r>
            <a:r>
              <a:rPr lang="hu-HU" dirty="0" err="1"/>
              <a:t>geotermiás</a:t>
            </a:r>
            <a:r>
              <a:rPr lang="hu-HU" dirty="0"/>
              <a:t> </a:t>
            </a:r>
            <a:r>
              <a:rPr lang="hu-HU" dirty="0" err="1"/>
              <a:t>slide</a:t>
            </a:r>
            <a:r>
              <a:rPr lang="hu-HU" dirty="0"/>
              <a:t>, ahol a további „zöld” fejlesztéseink is megjelenhetnek. Ezeket egy külön </a:t>
            </a:r>
            <a:r>
              <a:rPr lang="hu-HU" dirty="0" err="1"/>
              <a:t>slide-on</a:t>
            </a:r>
            <a:r>
              <a:rPr lang="hu-HU" dirty="0"/>
              <a:t> küldöm, csak a szöveget. </a:t>
            </a:r>
          </a:p>
        </p:txBody>
      </p:sp>
      <p:sp>
        <p:nvSpPr>
          <p:cNvPr id="4" name="Dia számának hely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BBE5A62-6041-4B89-BB70-25AFFA2FF73C}" type="slidenum">
              <a:rPr kumimoji="0" lang="hu-HU"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hu-HU"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5445380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ímdia">
    <p:spTree>
      <p:nvGrpSpPr>
        <p:cNvPr id="1" name=""/>
        <p:cNvGrpSpPr/>
        <p:nvPr/>
      </p:nvGrpSpPr>
      <p:grpSpPr>
        <a:xfrm>
          <a:off x="0" y="0"/>
          <a:ext cx="0" cy="0"/>
          <a:chOff x="0" y="0"/>
          <a:chExt cx="0" cy="0"/>
        </a:xfrm>
      </p:grpSpPr>
      <p:sp>
        <p:nvSpPr>
          <p:cNvPr id="20" name="Title 12"/>
          <p:cNvSpPr>
            <a:spLocks noGrp="1"/>
          </p:cNvSpPr>
          <p:nvPr>
            <p:ph type="title"/>
          </p:nvPr>
        </p:nvSpPr>
        <p:spPr>
          <a:xfrm>
            <a:off x="1371600" y="483204"/>
            <a:ext cx="7390524" cy="574948"/>
          </a:xfrm>
          <a:prstGeom prst="rect">
            <a:avLst/>
          </a:prstGeom>
        </p:spPr>
        <p:txBody>
          <a:bodyPr lIns="0" rIns="0" bIns="0" anchor="t" anchorCtr="0">
            <a:normAutofit/>
          </a:bodyPr>
          <a:lstStyle>
            <a:lvl1pPr algn="l">
              <a:lnSpc>
                <a:spcPts val="1400"/>
              </a:lnSpc>
              <a:defRPr sz="1300" cap="all" baseline="0">
                <a:solidFill>
                  <a:schemeClr val="bg1"/>
                </a:solidFill>
                <a:latin typeface="Arial"/>
              </a:defRPr>
            </a:lvl1pPr>
          </a:lstStyle>
          <a:p>
            <a:r>
              <a:rPr lang="hu-HU"/>
              <a:t>Mintacím szerkesztése</a:t>
            </a:r>
            <a:endParaRPr lang="en-US" dirty="0"/>
          </a:p>
        </p:txBody>
      </p:sp>
      <p:sp>
        <p:nvSpPr>
          <p:cNvPr id="25" name="Text Placeholder 24"/>
          <p:cNvSpPr>
            <a:spLocks noGrp="1"/>
          </p:cNvSpPr>
          <p:nvPr>
            <p:ph type="body" sz="quarter" idx="13"/>
          </p:nvPr>
        </p:nvSpPr>
        <p:spPr>
          <a:xfrm>
            <a:off x="1309688" y="2116138"/>
            <a:ext cx="6621462" cy="3883025"/>
          </a:xfrm>
          <a:prstGeom prst="rect">
            <a:avLst/>
          </a:prstGeom>
        </p:spPr>
        <p:txBody>
          <a:bodyPr vert="horz"/>
          <a:lstStyle>
            <a:lvl1pPr marL="342900" indent="-342900">
              <a:lnSpc>
                <a:spcPts val="2200"/>
              </a:lnSpc>
              <a:spcBef>
                <a:spcPts val="0"/>
              </a:spcBef>
              <a:buClr>
                <a:srgbClr val="899FB2"/>
              </a:buClr>
              <a:buSzPct val="120000"/>
              <a:buFont typeface="Wingdings" charset="2"/>
              <a:buChar char="§"/>
              <a:defRPr sz="1700" baseline="0">
                <a:solidFill>
                  <a:schemeClr val="tx1"/>
                </a:solidFill>
                <a:latin typeface="Arial"/>
              </a:defRPr>
            </a:lvl1pPr>
            <a:lvl2pPr>
              <a:lnSpc>
                <a:spcPts val="2200"/>
              </a:lnSpc>
              <a:spcBef>
                <a:spcPts val="0"/>
              </a:spcBef>
              <a:defRPr sz="1700" baseline="0">
                <a:solidFill>
                  <a:schemeClr val="tx1"/>
                </a:solidFill>
                <a:latin typeface="Arial"/>
              </a:defRPr>
            </a:lvl2pPr>
            <a:lvl3pPr>
              <a:lnSpc>
                <a:spcPts val="2200"/>
              </a:lnSpc>
              <a:spcBef>
                <a:spcPts val="0"/>
              </a:spcBef>
              <a:defRPr sz="1700" baseline="0">
                <a:solidFill>
                  <a:schemeClr val="tx1"/>
                </a:solidFill>
                <a:latin typeface="Arial"/>
              </a:defRPr>
            </a:lvl3pPr>
            <a:lvl4pPr>
              <a:lnSpc>
                <a:spcPts val="2200"/>
              </a:lnSpc>
              <a:spcBef>
                <a:spcPts val="0"/>
              </a:spcBef>
              <a:defRPr sz="1700" baseline="0">
                <a:solidFill>
                  <a:schemeClr val="tx1"/>
                </a:solidFill>
                <a:latin typeface="Arial"/>
              </a:defRPr>
            </a:lvl4pPr>
            <a:lvl5pPr>
              <a:lnSpc>
                <a:spcPts val="2200"/>
              </a:lnSpc>
              <a:spcBef>
                <a:spcPts val="0"/>
              </a:spcBef>
              <a:defRPr sz="1700" baseline="0">
                <a:solidFill>
                  <a:schemeClr val="tx1"/>
                </a:solidFill>
                <a:latin typeface="Arial"/>
              </a:defRPr>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Date Placeholder 3"/>
          <p:cNvSpPr>
            <a:spLocks noGrp="1"/>
          </p:cNvSpPr>
          <p:nvPr>
            <p:ph type="dt" sz="half" idx="14"/>
          </p:nvPr>
        </p:nvSpPr>
        <p:spPr/>
        <p:txBody>
          <a:bodyPr/>
          <a:lstStyle>
            <a:lvl1pPr>
              <a:defRPr/>
            </a:lvl1pPr>
          </a:lstStyle>
          <a:p>
            <a:pPr>
              <a:defRPr/>
            </a:pPr>
            <a:endParaRPr lang="hu-HU"/>
          </a:p>
        </p:txBody>
      </p:sp>
      <p:sp>
        <p:nvSpPr>
          <p:cNvPr id="5" name="Footer Placeholder 4"/>
          <p:cNvSpPr>
            <a:spLocks noGrp="1"/>
          </p:cNvSpPr>
          <p:nvPr>
            <p:ph type="ftr" sz="quarter" idx="15"/>
          </p:nvPr>
        </p:nvSpPr>
        <p:spPr/>
        <p:txBody>
          <a:bodyPr/>
          <a:lstStyle>
            <a:lvl1pPr>
              <a:defRPr/>
            </a:lvl1pPr>
          </a:lstStyle>
          <a:p>
            <a:pPr>
              <a:defRPr/>
            </a:pPr>
            <a:endParaRPr lang="hu-HU"/>
          </a:p>
        </p:txBody>
      </p:sp>
      <p:sp>
        <p:nvSpPr>
          <p:cNvPr id="6" name="Slide Number Placeholder 5"/>
          <p:cNvSpPr>
            <a:spLocks noGrp="1"/>
          </p:cNvSpPr>
          <p:nvPr>
            <p:ph type="sldNum" sz="quarter" idx="16"/>
          </p:nvPr>
        </p:nvSpPr>
        <p:spPr/>
        <p:txBody>
          <a:bodyPr/>
          <a:lstStyle>
            <a:lvl1pPr>
              <a:defRPr/>
            </a:lvl1pPr>
          </a:lstStyle>
          <a:p>
            <a:pPr>
              <a:defRPr/>
            </a:pPr>
            <a:fld id="{FC7A56A2-A8AB-4E10-B51C-5C2EADD02E72}" type="slidenum">
              <a:rPr lang="hu-HU" smtClean="0"/>
              <a:pPr>
                <a:defRPr/>
              </a:pPr>
              <a:t>‹#›</a:t>
            </a:fld>
            <a:endParaRPr lang="hu-HU"/>
          </a:p>
        </p:txBody>
      </p:sp>
    </p:spTree>
    <p:extLst>
      <p:ext uri="{BB962C8B-B14F-4D97-AF65-F5344CB8AC3E}">
        <p14:creationId xmlns:p14="http://schemas.microsoft.com/office/powerpoint/2010/main" val="6989491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Üres">
    <p:spTree>
      <p:nvGrpSpPr>
        <p:cNvPr id="1" name=""/>
        <p:cNvGrpSpPr/>
        <p:nvPr/>
      </p:nvGrpSpPr>
      <p:grpSpPr>
        <a:xfrm>
          <a:off x="0" y="0"/>
          <a:ext cx="0" cy="0"/>
          <a:chOff x="0" y="0"/>
          <a:chExt cx="0" cy="0"/>
        </a:xfrm>
      </p:grpSpPr>
      <p:sp>
        <p:nvSpPr>
          <p:cNvPr id="6" name="Title 12"/>
          <p:cNvSpPr>
            <a:spLocks noGrp="1"/>
          </p:cNvSpPr>
          <p:nvPr>
            <p:ph type="title"/>
          </p:nvPr>
        </p:nvSpPr>
        <p:spPr>
          <a:xfrm>
            <a:off x="1371600" y="483204"/>
            <a:ext cx="7390524" cy="574948"/>
          </a:xfrm>
          <a:prstGeom prst="rect">
            <a:avLst/>
          </a:prstGeom>
        </p:spPr>
        <p:txBody>
          <a:bodyPr lIns="0" rIns="0" bIns="0" anchor="t" anchorCtr="0">
            <a:normAutofit/>
          </a:bodyPr>
          <a:lstStyle>
            <a:lvl1pPr algn="l">
              <a:lnSpc>
                <a:spcPts val="1400"/>
              </a:lnSpc>
              <a:defRPr sz="1300" cap="all" baseline="0">
                <a:solidFill>
                  <a:schemeClr val="bg1"/>
                </a:solidFill>
                <a:latin typeface="Arial"/>
              </a:defRPr>
            </a:lvl1pPr>
          </a:lstStyle>
          <a:p>
            <a:r>
              <a:rPr lang="hu-HU"/>
              <a:t>Mintacím szerkesztése</a:t>
            </a:r>
            <a:endParaRPr lang="en-US" dirty="0"/>
          </a:p>
        </p:txBody>
      </p:sp>
      <p:sp>
        <p:nvSpPr>
          <p:cNvPr id="7" name="Text Placeholder 24"/>
          <p:cNvSpPr>
            <a:spLocks noGrp="1"/>
          </p:cNvSpPr>
          <p:nvPr>
            <p:ph type="body" sz="quarter" idx="13"/>
          </p:nvPr>
        </p:nvSpPr>
        <p:spPr>
          <a:xfrm>
            <a:off x="1309688" y="2116138"/>
            <a:ext cx="6621462" cy="3883025"/>
          </a:xfrm>
          <a:prstGeom prst="rect">
            <a:avLst/>
          </a:prstGeom>
        </p:spPr>
        <p:txBody>
          <a:bodyPr vert="horz"/>
          <a:lstStyle>
            <a:lvl1pPr marL="342900" indent="-342900">
              <a:lnSpc>
                <a:spcPts val="2200"/>
              </a:lnSpc>
              <a:spcBef>
                <a:spcPts val="0"/>
              </a:spcBef>
              <a:buClr>
                <a:srgbClr val="899FB2"/>
              </a:buClr>
              <a:buSzPct val="120000"/>
              <a:buFont typeface="Wingdings" charset="2"/>
              <a:buChar char="§"/>
              <a:defRPr sz="1700" baseline="0">
                <a:solidFill>
                  <a:schemeClr val="tx1"/>
                </a:solidFill>
                <a:latin typeface="Arial"/>
              </a:defRPr>
            </a:lvl1pPr>
            <a:lvl2pPr>
              <a:lnSpc>
                <a:spcPts val="2200"/>
              </a:lnSpc>
              <a:spcBef>
                <a:spcPts val="0"/>
              </a:spcBef>
              <a:defRPr sz="1700" baseline="0">
                <a:solidFill>
                  <a:schemeClr val="tx1"/>
                </a:solidFill>
                <a:latin typeface="Arial"/>
              </a:defRPr>
            </a:lvl2pPr>
            <a:lvl3pPr>
              <a:lnSpc>
                <a:spcPts val="2200"/>
              </a:lnSpc>
              <a:spcBef>
                <a:spcPts val="0"/>
              </a:spcBef>
              <a:defRPr sz="1700" baseline="0">
                <a:solidFill>
                  <a:schemeClr val="tx1"/>
                </a:solidFill>
                <a:latin typeface="Arial"/>
              </a:defRPr>
            </a:lvl3pPr>
            <a:lvl4pPr>
              <a:lnSpc>
                <a:spcPts val="2200"/>
              </a:lnSpc>
              <a:spcBef>
                <a:spcPts val="0"/>
              </a:spcBef>
              <a:defRPr sz="1700" baseline="0">
                <a:solidFill>
                  <a:schemeClr val="tx1"/>
                </a:solidFill>
                <a:latin typeface="Arial"/>
              </a:defRPr>
            </a:lvl4pPr>
            <a:lvl5pPr>
              <a:lnSpc>
                <a:spcPts val="2200"/>
              </a:lnSpc>
              <a:spcBef>
                <a:spcPts val="0"/>
              </a:spcBef>
              <a:defRPr sz="1700" baseline="0">
                <a:solidFill>
                  <a:schemeClr val="tx1"/>
                </a:solidFill>
                <a:latin typeface="Arial"/>
              </a:defRPr>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Date Placeholder 3"/>
          <p:cNvSpPr>
            <a:spLocks noGrp="1"/>
          </p:cNvSpPr>
          <p:nvPr>
            <p:ph type="dt" sz="half" idx="14"/>
          </p:nvPr>
        </p:nvSpPr>
        <p:spPr/>
        <p:txBody>
          <a:bodyPr/>
          <a:lstStyle>
            <a:lvl1pPr>
              <a:defRPr/>
            </a:lvl1pPr>
          </a:lstStyle>
          <a:p>
            <a:pPr>
              <a:defRPr/>
            </a:pPr>
            <a:endParaRPr lang="hu-HU"/>
          </a:p>
        </p:txBody>
      </p:sp>
      <p:sp>
        <p:nvSpPr>
          <p:cNvPr id="5" name="Footer Placeholder 4"/>
          <p:cNvSpPr>
            <a:spLocks noGrp="1"/>
          </p:cNvSpPr>
          <p:nvPr>
            <p:ph type="ftr" sz="quarter" idx="15"/>
          </p:nvPr>
        </p:nvSpPr>
        <p:spPr/>
        <p:txBody>
          <a:bodyPr/>
          <a:lstStyle>
            <a:lvl1pPr>
              <a:defRPr/>
            </a:lvl1pPr>
          </a:lstStyle>
          <a:p>
            <a:pPr>
              <a:defRPr/>
            </a:pPr>
            <a:endParaRPr lang="hu-HU"/>
          </a:p>
        </p:txBody>
      </p:sp>
      <p:sp>
        <p:nvSpPr>
          <p:cNvPr id="8" name="Slide Number Placeholder 5"/>
          <p:cNvSpPr>
            <a:spLocks noGrp="1"/>
          </p:cNvSpPr>
          <p:nvPr>
            <p:ph type="sldNum" sz="quarter" idx="16"/>
          </p:nvPr>
        </p:nvSpPr>
        <p:spPr/>
        <p:txBody>
          <a:bodyPr/>
          <a:lstStyle>
            <a:lvl1pPr>
              <a:defRPr/>
            </a:lvl1pPr>
          </a:lstStyle>
          <a:p>
            <a:pPr>
              <a:defRPr/>
            </a:pPr>
            <a:fld id="{41988E01-DF74-4E30-A30C-9EC0A79B8399}" type="slidenum">
              <a:rPr lang="hu-HU" smtClean="0"/>
              <a:pPr>
                <a:defRPr/>
              </a:pPr>
              <a:t>‹#›</a:t>
            </a:fld>
            <a:endParaRPr lang="hu-HU"/>
          </a:p>
        </p:txBody>
      </p:sp>
    </p:spTree>
    <p:extLst>
      <p:ext uri="{BB962C8B-B14F-4D97-AF65-F5344CB8AC3E}">
        <p14:creationId xmlns:p14="http://schemas.microsoft.com/office/powerpoint/2010/main" val="33234519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Egyéni elrendezés">
    <p:spTree>
      <p:nvGrpSpPr>
        <p:cNvPr id="1" name=""/>
        <p:cNvGrpSpPr/>
        <p:nvPr/>
      </p:nvGrpSpPr>
      <p:grpSpPr>
        <a:xfrm>
          <a:off x="0" y="0"/>
          <a:ext cx="0" cy="0"/>
          <a:chOff x="0" y="0"/>
          <a:chExt cx="0" cy="0"/>
        </a:xfrm>
      </p:grpSpPr>
      <p:pic>
        <p:nvPicPr>
          <p:cNvPr id="4" name="Picture 8"/>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65738" y="-177800"/>
            <a:ext cx="7199312" cy="851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2"/>
          <p:cNvSpPr>
            <a:spLocks noGrp="1"/>
          </p:cNvSpPr>
          <p:nvPr>
            <p:ph type="title"/>
          </p:nvPr>
        </p:nvSpPr>
        <p:spPr>
          <a:xfrm>
            <a:off x="1371600" y="483204"/>
            <a:ext cx="7390524" cy="574948"/>
          </a:xfrm>
          <a:prstGeom prst="rect">
            <a:avLst/>
          </a:prstGeom>
        </p:spPr>
        <p:txBody>
          <a:bodyPr lIns="0" rIns="0" bIns="0" anchor="t" anchorCtr="0">
            <a:normAutofit/>
          </a:bodyPr>
          <a:lstStyle>
            <a:lvl1pPr algn="l">
              <a:lnSpc>
                <a:spcPts val="1400"/>
              </a:lnSpc>
              <a:defRPr sz="1300" cap="all" baseline="0">
                <a:solidFill>
                  <a:schemeClr val="bg1"/>
                </a:solidFill>
                <a:latin typeface="Arial"/>
              </a:defRPr>
            </a:lvl1pPr>
          </a:lstStyle>
          <a:p>
            <a:r>
              <a:rPr lang="hu-HU"/>
              <a:t>Mintacím szerkesztése</a:t>
            </a:r>
            <a:endParaRPr lang="en-US" dirty="0"/>
          </a:p>
        </p:txBody>
      </p:sp>
      <p:sp>
        <p:nvSpPr>
          <p:cNvPr id="13" name="Text Placeholder 24"/>
          <p:cNvSpPr>
            <a:spLocks noGrp="1"/>
          </p:cNvSpPr>
          <p:nvPr>
            <p:ph type="body" sz="quarter" idx="13"/>
          </p:nvPr>
        </p:nvSpPr>
        <p:spPr>
          <a:xfrm>
            <a:off x="1309688" y="2116138"/>
            <a:ext cx="4458019" cy="3883025"/>
          </a:xfrm>
          <a:prstGeom prst="rect">
            <a:avLst/>
          </a:prstGeom>
        </p:spPr>
        <p:txBody>
          <a:bodyPr vert="horz"/>
          <a:lstStyle>
            <a:lvl1pPr marL="342900" indent="-342900">
              <a:lnSpc>
                <a:spcPts val="2200"/>
              </a:lnSpc>
              <a:spcBef>
                <a:spcPts val="0"/>
              </a:spcBef>
              <a:buClr>
                <a:srgbClr val="899FB2"/>
              </a:buClr>
              <a:buSzPct val="120000"/>
              <a:buFont typeface="Wingdings" charset="2"/>
              <a:buChar char="§"/>
              <a:defRPr sz="1700" baseline="0">
                <a:solidFill>
                  <a:schemeClr val="tx1"/>
                </a:solidFill>
                <a:latin typeface="Arial"/>
              </a:defRPr>
            </a:lvl1pPr>
            <a:lvl2pPr>
              <a:lnSpc>
                <a:spcPts val="2200"/>
              </a:lnSpc>
              <a:spcBef>
                <a:spcPts val="0"/>
              </a:spcBef>
              <a:defRPr sz="1700" baseline="0">
                <a:solidFill>
                  <a:schemeClr val="tx1"/>
                </a:solidFill>
                <a:latin typeface="Arial"/>
              </a:defRPr>
            </a:lvl2pPr>
            <a:lvl3pPr>
              <a:lnSpc>
                <a:spcPts val="2200"/>
              </a:lnSpc>
              <a:spcBef>
                <a:spcPts val="0"/>
              </a:spcBef>
              <a:defRPr sz="1700" baseline="0">
                <a:solidFill>
                  <a:schemeClr val="tx1"/>
                </a:solidFill>
                <a:latin typeface="Arial"/>
              </a:defRPr>
            </a:lvl3pPr>
            <a:lvl4pPr>
              <a:lnSpc>
                <a:spcPts val="2200"/>
              </a:lnSpc>
              <a:spcBef>
                <a:spcPts val="0"/>
              </a:spcBef>
              <a:defRPr sz="1700" baseline="0">
                <a:solidFill>
                  <a:schemeClr val="tx1"/>
                </a:solidFill>
                <a:latin typeface="Arial"/>
              </a:defRPr>
            </a:lvl4pPr>
            <a:lvl5pPr>
              <a:lnSpc>
                <a:spcPts val="2200"/>
              </a:lnSpc>
              <a:spcBef>
                <a:spcPts val="0"/>
              </a:spcBef>
              <a:defRPr sz="1700" baseline="0">
                <a:solidFill>
                  <a:schemeClr val="tx1"/>
                </a:solidFill>
                <a:latin typeface="Arial"/>
              </a:defRPr>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5" name="Date Placeholder 2"/>
          <p:cNvSpPr>
            <a:spLocks noGrp="1"/>
          </p:cNvSpPr>
          <p:nvPr>
            <p:ph type="dt" sz="half" idx="14"/>
          </p:nvPr>
        </p:nvSpPr>
        <p:spPr/>
        <p:txBody>
          <a:bodyPr/>
          <a:lstStyle>
            <a:lvl1pPr>
              <a:defRPr/>
            </a:lvl1pPr>
          </a:lstStyle>
          <a:p>
            <a:pPr>
              <a:defRPr/>
            </a:pPr>
            <a:endParaRPr lang="hu-HU"/>
          </a:p>
        </p:txBody>
      </p:sp>
      <p:sp>
        <p:nvSpPr>
          <p:cNvPr id="7" name="Footer Placeholder 3"/>
          <p:cNvSpPr>
            <a:spLocks noGrp="1"/>
          </p:cNvSpPr>
          <p:nvPr>
            <p:ph type="ftr" sz="quarter" idx="15"/>
          </p:nvPr>
        </p:nvSpPr>
        <p:spPr/>
        <p:txBody>
          <a:bodyPr/>
          <a:lstStyle>
            <a:lvl1pPr>
              <a:defRPr/>
            </a:lvl1pPr>
          </a:lstStyle>
          <a:p>
            <a:pPr>
              <a:defRPr/>
            </a:pPr>
            <a:endParaRPr lang="hu-HU"/>
          </a:p>
        </p:txBody>
      </p:sp>
      <p:sp>
        <p:nvSpPr>
          <p:cNvPr id="8" name="Slide Number Placeholder 4"/>
          <p:cNvSpPr>
            <a:spLocks noGrp="1"/>
          </p:cNvSpPr>
          <p:nvPr>
            <p:ph type="sldNum" sz="quarter" idx="16"/>
          </p:nvPr>
        </p:nvSpPr>
        <p:spPr/>
        <p:txBody>
          <a:bodyPr/>
          <a:lstStyle>
            <a:lvl1pPr>
              <a:defRPr/>
            </a:lvl1pPr>
          </a:lstStyle>
          <a:p>
            <a:pPr>
              <a:defRPr/>
            </a:pPr>
            <a:fld id="{41988E01-DF74-4E30-A30C-9EC0A79B8399}" type="slidenum">
              <a:rPr lang="hu-HU" smtClean="0"/>
              <a:pPr>
                <a:defRPr/>
              </a:pPr>
              <a:t>‹#›</a:t>
            </a:fld>
            <a:endParaRPr lang="hu-HU"/>
          </a:p>
        </p:txBody>
      </p:sp>
    </p:spTree>
    <p:extLst>
      <p:ext uri="{BB962C8B-B14F-4D97-AF65-F5344CB8AC3E}">
        <p14:creationId xmlns:p14="http://schemas.microsoft.com/office/powerpoint/2010/main" val="15144677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clipArtAndTx">
  <p:cSld name="Cím, ábra és szöveg">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a:prstGeom prst="rect">
            <a:avLst/>
          </a:prstGeom>
        </p:spPr>
        <p:txBody>
          <a:bodyPr/>
          <a:lstStyle/>
          <a:p>
            <a:r>
              <a:rPr lang="hu-HU"/>
              <a:t>Mintacím szerkesztése</a:t>
            </a:r>
          </a:p>
        </p:txBody>
      </p:sp>
      <p:sp>
        <p:nvSpPr>
          <p:cNvPr id="3" name="ClipArt-elem helye 2"/>
          <p:cNvSpPr>
            <a:spLocks noGrp="1"/>
          </p:cNvSpPr>
          <p:nvPr>
            <p:ph type="clipArt" sz="half" idx="1"/>
          </p:nvPr>
        </p:nvSpPr>
        <p:spPr>
          <a:xfrm>
            <a:off x="457200" y="1600200"/>
            <a:ext cx="4038600" cy="4525963"/>
          </a:xfrm>
          <a:prstGeom prst="rect">
            <a:avLst/>
          </a:prstGeom>
        </p:spPr>
        <p:txBody>
          <a:bodyPr/>
          <a:lstStyle/>
          <a:p>
            <a:pPr lvl="0"/>
            <a:r>
              <a:rPr lang="hu-HU" noProof="0"/>
              <a:t>ClipArt beszúrásához kattintson az ikonra</a:t>
            </a:r>
          </a:p>
        </p:txBody>
      </p:sp>
      <p:sp>
        <p:nvSpPr>
          <p:cNvPr id="4" name="Szöveg helye 3"/>
          <p:cNvSpPr>
            <a:spLocks noGrp="1"/>
          </p:cNvSpPr>
          <p:nvPr>
            <p:ph type="body" sz="half" idx="2"/>
          </p:nvPr>
        </p:nvSpPr>
        <p:spPr>
          <a:xfrm>
            <a:off x="4648200" y="1600200"/>
            <a:ext cx="4038600" cy="4525963"/>
          </a:xfrm>
          <a:prstGeom prst="rect">
            <a:avLst/>
          </a:prstGeo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Rectangle 4"/>
          <p:cNvSpPr>
            <a:spLocks noGrp="1" noChangeArrowheads="1"/>
          </p:cNvSpPr>
          <p:nvPr>
            <p:ph type="dt" sz="half" idx="10"/>
          </p:nvPr>
        </p:nvSpPr>
        <p:spPr/>
        <p:txBody>
          <a:bodyPr/>
          <a:lstStyle>
            <a:lvl1pPr>
              <a:defRPr/>
            </a:lvl1pPr>
          </a:lstStyle>
          <a:p>
            <a:pPr>
              <a:defRPr/>
            </a:pPr>
            <a:endParaRPr lang="hu-HU"/>
          </a:p>
        </p:txBody>
      </p:sp>
      <p:sp>
        <p:nvSpPr>
          <p:cNvPr id="6" name="Rectangle 5"/>
          <p:cNvSpPr>
            <a:spLocks noGrp="1" noChangeArrowheads="1"/>
          </p:cNvSpPr>
          <p:nvPr>
            <p:ph type="ftr" sz="quarter" idx="11"/>
          </p:nvPr>
        </p:nvSpPr>
        <p:spPr/>
        <p:txBody>
          <a:bodyPr/>
          <a:lstStyle>
            <a:lvl1pPr>
              <a:defRPr/>
            </a:lvl1pPr>
          </a:lstStyle>
          <a:p>
            <a:pPr>
              <a:defRPr/>
            </a:pPr>
            <a:endParaRPr lang="hu-HU"/>
          </a:p>
        </p:txBody>
      </p:sp>
      <p:sp>
        <p:nvSpPr>
          <p:cNvPr id="7" name="Rectangle 6"/>
          <p:cNvSpPr>
            <a:spLocks noGrp="1" noChangeArrowheads="1"/>
          </p:cNvSpPr>
          <p:nvPr>
            <p:ph type="sldNum" sz="quarter" idx="12"/>
          </p:nvPr>
        </p:nvSpPr>
        <p:spPr/>
        <p:txBody>
          <a:bodyPr/>
          <a:lstStyle>
            <a:lvl1pPr>
              <a:defRPr/>
            </a:lvl1pPr>
          </a:lstStyle>
          <a:p>
            <a:pPr>
              <a:defRPr/>
            </a:pPr>
            <a:fld id="{1E13B29C-36A4-4380-B6F8-C411E0089A57}" type="slidenum">
              <a:rPr lang="hu-HU" smtClean="0"/>
              <a:pPr>
                <a:defRPr/>
              </a:pPr>
              <a:t>‹#›</a:t>
            </a:fld>
            <a:endParaRPr lang="hu-HU"/>
          </a:p>
        </p:txBody>
      </p:sp>
    </p:spTree>
    <p:extLst>
      <p:ext uri="{BB962C8B-B14F-4D97-AF65-F5344CB8AC3E}">
        <p14:creationId xmlns:p14="http://schemas.microsoft.com/office/powerpoint/2010/main" val="41694456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1_Üres">
    <p:spTree>
      <p:nvGrpSpPr>
        <p:cNvPr id="1" name=""/>
        <p:cNvGrpSpPr/>
        <p:nvPr/>
      </p:nvGrpSpPr>
      <p:grpSpPr>
        <a:xfrm>
          <a:off x="0" y="0"/>
          <a:ext cx="0" cy="0"/>
          <a:chOff x="0" y="0"/>
          <a:chExt cx="0" cy="0"/>
        </a:xfrm>
      </p:grpSpPr>
      <p:sp>
        <p:nvSpPr>
          <p:cNvPr id="5" name="Szövegdoboz 4"/>
          <p:cNvSpPr txBox="1"/>
          <p:nvPr userDrawn="1"/>
        </p:nvSpPr>
        <p:spPr>
          <a:xfrm>
            <a:off x="0" y="404664"/>
            <a:ext cx="755576" cy="648072"/>
          </a:xfrm>
          <a:prstGeom prst="rect">
            <a:avLst/>
          </a:prstGeom>
          <a:noFill/>
        </p:spPr>
        <p:txBody>
          <a:bodyPr wrap="square" rtlCol="0">
            <a:spAutoFit/>
          </a:bodyPr>
          <a:lstStyle/>
          <a:p>
            <a:endParaRPr lang="hu-HU" dirty="0"/>
          </a:p>
        </p:txBody>
      </p:sp>
    </p:spTree>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ímdia">
    <p:spTree>
      <p:nvGrpSpPr>
        <p:cNvPr id="1" name=""/>
        <p:cNvGrpSpPr/>
        <p:nvPr/>
      </p:nvGrpSpPr>
      <p:grpSpPr>
        <a:xfrm>
          <a:off x="0" y="0"/>
          <a:ext cx="0" cy="0"/>
          <a:chOff x="0" y="0"/>
          <a:chExt cx="0" cy="0"/>
        </a:xfrm>
      </p:grpSpPr>
    </p:spTree>
    <p:extLst>
      <p:ext uri="{BB962C8B-B14F-4D97-AF65-F5344CB8AC3E}">
        <p14:creationId xmlns:p14="http://schemas.microsoft.com/office/powerpoint/2010/main" val="81388565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defRPr>
            </a:lvl1pPr>
          </a:lstStyle>
          <a:p>
            <a:pPr>
              <a:defRPr/>
            </a:pPr>
            <a:endParaRPr lang="hu-H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defRPr>
            </a:lvl1pPr>
          </a:lstStyle>
          <a:p>
            <a:pPr>
              <a:defRPr/>
            </a:pPr>
            <a:endParaRPr lang="hu-H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smtClean="0">
                <a:solidFill>
                  <a:schemeClr val="tx1">
                    <a:tint val="75000"/>
                  </a:schemeClr>
                </a:solidFill>
                <a:latin typeface="Arial" charset="0"/>
              </a:defRPr>
            </a:lvl1pPr>
          </a:lstStyle>
          <a:p>
            <a:pPr>
              <a:defRPr/>
            </a:pPr>
            <a:fld id="{41988E01-DF74-4E30-A30C-9EC0A79B8399}" type="slidenum">
              <a:rPr lang="hu-HU" smtClean="0"/>
              <a:pPr>
                <a:defRPr/>
              </a:pPr>
              <a:t>‹#›</a:t>
            </a:fld>
            <a:endParaRPr lang="hu-HU"/>
          </a:p>
        </p:txBody>
      </p:sp>
      <p:sp>
        <p:nvSpPr>
          <p:cNvPr id="9" name="Rectangle 6"/>
          <p:cNvSpPr txBox="1">
            <a:spLocks noChangeArrowheads="1"/>
          </p:cNvSpPr>
          <p:nvPr userDrawn="1"/>
        </p:nvSpPr>
        <p:spPr>
          <a:xfrm>
            <a:off x="0" y="332656"/>
            <a:ext cx="755576" cy="720080"/>
          </a:xfrm>
          <a:prstGeom prst="rect">
            <a:avLst/>
          </a:prstGeom>
          <a:ln/>
        </p:spPr>
        <p:txBody>
          <a:bodyPr anchor="ctr" anchorCtr="0"/>
          <a:lstStyle>
            <a:defPPr>
              <a:defRPr lang="hu-HU"/>
            </a:defPPr>
            <a:lvl1pPr algn="l" rtl="0" fontAlgn="base">
              <a:spcBef>
                <a:spcPct val="0"/>
              </a:spcBef>
              <a:spcAft>
                <a:spcPct val="0"/>
              </a:spcAft>
              <a:defRPr sz="2000" b="1" kern="1200">
                <a:solidFill>
                  <a:schemeClr val="bg1"/>
                </a:solidFill>
                <a:latin typeface="+mj-lt"/>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defRPr/>
            </a:pPr>
            <a:fld id="{15C88EDE-5006-4EA0-8607-18599201C6D8}" type="slidenum">
              <a:rPr lang="hu-HU" smtClean="0"/>
              <a:pPr algn="ctr">
                <a:defRPr/>
              </a:pPr>
              <a:t>‹#›</a:t>
            </a:fld>
            <a:endParaRPr lang="hu-HU" dirty="0"/>
          </a:p>
        </p:txBody>
      </p:sp>
    </p:spTree>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800" r:id="rId4"/>
    <p:sldLayoutId id="2147483801" r:id="rId5"/>
  </p:sldLayoutIdLst>
  <p:txStyles>
    <p:titleStyle>
      <a:lvl1pPr algn="ctr" defTabSz="457200" rtl="0" eaLnBrk="1" fontAlgn="base" hangingPunct="1">
        <a:spcBef>
          <a:spcPct val="0"/>
        </a:spcBef>
        <a:spcAft>
          <a:spcPct val="0"/>
        </a:spcAft>
        <a:defRPr sz="4400" kern="1200">
          <a:solidFill>
            <a:schemeClr val="tx1"/>
          </a:solidFill>
          <a:latin typeface="+mj-lt"/>
          <a:ea typeface="+mj-ea"/>
          <a:cs typeface="+mj-cs"/>
        </a:defRPr>
      </a:lvl1pPr>
      <a:lvl2pPr algn="ctr" defTabSz="457200" rtl="0" eaLnBrk="1" fontAlgn="base" hangingPunct="1">
        <a:spcBef>
          <a:spcPct val="0"/>
        </a:spcBef>
        <a:spcAft>
          <a:spcPct val="0"/>
        </a:spcAft>
        <a:defRPr sz="4400">
          <a:solidFill>
            <a:schemeClr val="tx1"/>
          </a:solidFill>
          <a:latin typeface="Calibri" pitchFamily="34" charset="0"/>
        </a:defRPr>
      </a:lvl2pPr>
      <a:lvl3pPr algn="ctr" defTabSz="457200" rtl="0" eaLnBrk="1" fontAlgn="base" hangingPunct="1">
        <a:spcBef>
          <a:spcPct val="0"/>
        </a:spcBef>
        <a:spcAft>
          <a:spcPct val="0"/>
        </a:spcAft>
        <a:defRPr sz="4400">
          <a:solidFill>
            <a:schemeClr val="tx1"/>
          </a:solidFill>
          <a:latin typeface="Calibri" pitchFamily="34" charset="0"/>
        </a:defRPr>
      </a:lvl3pPr>
      <a:lvl4pPr algn="ctr" defTabSz="457200" rtl="0" eaLnBrk="1" fontAlgn="base" hangingPunct="1">
        <a:spcBef>
          <a:spcPct val="0"/>
        </a:spcBef>
        <a:spcAft>
          <a:spcPct val="0"/>
        </a:spcAft>
        <a:defRPr sz="4400">
          <a:solidFill>
            <a:schemeClr val="tx1"/>
          </a:solidFill>
          <a:latin typeface="Calibri" pitchFamily="34" charset="0"/>
        </a:defRPr>
      </a:lvl4pPr>
      <a:lvl5pPr algn="ctr" defTabSz="457200" rtl="0" eaLnBrk="1" fontAlgn="base" hangingPunct="1">
        <a:spcBef>
          <a:spcPct val="0"/>
        </a:spcBef>
        <a:spcAft>
          <a:spcPct val="0"/>
        </a:spcAft>
        <a:defRPr sz="4400">
          <a:solidFill>
            <a:schemeClr val="tx1"/>
          </a:solidFill>
          <a:latin typeface="Calibri" pitchFamily="34" charset="0"/>
        </a:defRPr>
      </a:lvl5pPr>
      <a:lvl6pPr marL="457200" algn="ctr" defTabSz="457200" rtl="0" eaLnBrk="1" fontAlgn="base" hangingPunct="1">
        <a:spcBef>
          <a:spcPct val="0"/>
        </a:spcBef>
        <a:spcAft>
          <a:spcPct val="0"/>
        </a:spcAft>
        <a:defRPr sz="4400">
          <a:solidFill>
            <a:schemeClr val="tx1"/>
          </a:solidFill>
          <a:latin typeface="Calibri" pitchFamily="34" charset="0"/>
        </a:defRPr>
      </a:lvl6pPr>
      <a:lvl7pPr marL="914400" algn="ctr" defTabSz="457200" rtl="0" eaLnBrk="1" fontAlgn="base" hangingPunct="1">
        <a:spcBef>
          <a:spcPct val="0"/>
        </a:spcBef>
        <a:spcAft>
          <a:spcPct val="0"/>
        </a:spcAft>
        <a:defRPr sz="4400">
          <a:solidFill>
            <a:schemeClr val="tx1"/>
          </a:solidFill>
          <a:latin typeface="Calibri" pitchFamily="34" charset="0"/>
        </a:defRPr>
      </a:lvl7pPr>
      <a:lvl8pPr marL="1371600" algn="ctr" defTabSz="457200" rtl="0" eaLnBrk="1" fontAlgn="base" hangingPunct="1">
        <a:spcBef>
          <a:spcPct val="0"/>
        </a:spcBef>
        <a:spcAft>
          <a:spcPct val="0"/>
        </a:spcAft>
        <a:defRPr sz="4400">
          <a:solidFill>
            <a:schemeClr val="tx1"/>
          </a:solidFill>
          <a:latin typeface="Calibri" pitchFamily="34" charset="0"/>
        </a:defRPr>
      </a:lvl8pPr>
      <a:lvl9pPr marL="1828800" algn="ctr" defTabSz="457200"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defTabSz="457200" rtl="0" eaLnBrk="1" fontAlgn="base" hangingPunct="1">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defTabSz="457200" rtl="0" eaLnBrk="1" fontAlgn="base" hangingPunct="1">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defTabSz="457200" rtl="0"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smtClean="0">
                <a:solidFill>
                  <a:schemeClr val="tx1">
                    <a:tint val="75000"/>
                  </a:schemeClr>
                </a:solidFill>
                <a:latin typeface="Arial" charset="0"/>
              </a:defRPr>
            </a:lvl1pPr>
          </a:lstStyle>
          <a:p>
            <a:pPr>
              <a:defRPr/>
            </a:pPr>
            <a:fld id="{495BE9B5-7CD0-4F38-B60F-87EB03BF41D4}" type="datetimeFigureOut">
              <a:rPr lang="en-US" smtClean="0"/>
              <a:pPr>
                <a:defRPr/>
              </a:pPr>
              <a:t>4/29/2022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dirty="0">
                <a:solidFill>
                  <a:schemeClr val="tx1">
                    <a:tint val="75000"/>
                  </a:schemeClr>
                </a:solidFill>
                <a:latin typeface="Arial"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smtClean="0">
                <a:solidFill>
                  <a:schemeClr val="tx1">
                    <a:tint val="75000"/>
                  </a:schemeClr>
                </a:solidFill>
                <a:latin typeface="Arial" charset="0"/>
              </a:defRPr>
            </a:lvl1pPr>
          </a:lstStyle>
          <a:p>
            <a:pPr>
              <a:defRPr/>
            </a:pPr>
            <a:fld id="{272B8DCB-1A09-41F4-8FA5-5A75B57F423A}"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804" r:id="rId1"/>
  </p:sldLayoutIdLst>
  <p:txStyles>
    <p:titleStyle>
      <a:lvl1pPr algn="ctr" defTabSz="457200" rtl="0" eaLnBrk="1" fontAlgn="base" hangingPunct="1">
        <a:spcBef>
          <a:spcPct val="0"/>
        </a:spcBef>
        <a:spcAft>
          <a:spcPct val="0"/>
        </a:spcAft>
        <a:defRPr sz="4400" kern="1200">
          <a:solidFill>
            <a:schemeClr val="tx1"/>
          </a:solidFill>
          <a:latin typeface="+mj-lt"/>
          <a:ea typeface="+mj-ea"/>
          <a:cs typeface="+mj-cs"/>
        </a:defRPr>
      </a:lvl1pPr>
      <a:lvl2pPr algn="ctr" defTabSz="457200" rtl="0" eaLnBrk="1" fontAlgn="base" hangingPunct="1">
        <a:spcBef>
          <a:spcPct val="0"/>
        </a:spcBef>
        <a:spcAft>
          <a:spcPct val="0"/>
        </a:spcAft>
        <a:defRPr sz="4400">
          <a:solidFill>
            <a:schemeClr val="tx1"/>
          </a:solidFill>
          <a:latin typeface="Calibri" pitchFamily="34" charset="0"/>
        </a:defRPr>
      </a:lvl2pPr>
      <a:lvl3pPr algn="ctr" defTabSz="457200" rtl="0" eaLnBrk="1" fontAlgn="base" hangingPunct="1">
        <a:spcBef>
          <a:spcPct val="0"/>
        </a:spcBef>
        <a:spcAft>
          <a:spcPct val="0"/>
        </a:spcAft>
        <a:defRPr sz="4400">
          <a:solidFill>
            <a:schemeClr val="tx1"/>
          </a:solidFill>
          <a:latin typeface="Calibri" pitchFamily="34" charset="0"/>
        </a:defRPr>
      </a:lvl3pPr>
      <a:lvl4pPr algn="ctr" defTabSz="457200" rtl="0" eaLnBrk="1" fontAlgn="base" hangingPunct="1">
        <a:spcBef>
          <a:spcPct val="0"/>
        </a:spcBef>
        <a:spcAft>
          <a:spcPct val="0"/>
        </a:spcAft>
        <a:defRPr sz="4400">
          <a:solidFill>
            <a:schemeClr val="tx1"/>
          </a:solidFill>
          <a:latin typeface="Calibri" pitchFamily="34" charset="0"/>
        </a:defRPr>
      </a:lvl4pPr>
      <a:lvl5pPr algn="ctr" defTabSz="457200" rtl="0" eaLnBrk="1" fontAlgn="base" hangingPunct="1">
        <a:spcBef>
          <a:spcPct val="0"/>
        </a:spcBef>
        <a:spcAft>
          <a:spcPct val="0"/>
        </a:spcAft>
        <a:defRPr sz="4400">
          <a:solidFill>
            <a:schemeClr val="tx1"/>
          </a:solidFill>
          <a:latin typeface="Calibri" pitchFamily="34" charset="0"/>
        </a:defRPr>
      </a:lvl5pPr>
      <a:lvl6pPr marL="457200" algn="ctr" defTabSz="457200" rtl="0" eaLnBrk="1" fontAlgn="base" hangingPunct="1">
        <a:spcBef>
          <a:spcPct val="0"/>
        </a:spcBef>
        <a:spcAft>
          <a:spcPct val="0"/>
        </a:spcAft>
        <a:defRPr sz="4400">
          <a:solidFill>
            <a:schemeClr val="tx1"/>
          </a:solidFill>
          <a:latin typeface="Calibri" pitchFamily="34" charset="0"/>
        </a:defRPr>
      </a:lvl6pPr>
      <a:lvl7pPr marL="914400" algn="ctr" defTabSz="457200" rtl="0" eaLnBrk="1" fontAlgn="base" hangingPunct="1">
        <a:spcBef>
          <a:spcPct val="0"/>
        </a:spcBef>
        <a:spcAft>
          <a:spcPct val="0"/>
        </a:spcAft>
        <a:defRPr sz="4400">
          <a:solidFill>
            <a:schemeClr val="tx1"/>
          </a:solidFill>
          <a:latin typeface="Calibri" pitchFamily="34" charset="0"/>
        </a:defRPr>
      </a:lvl7pPr>
      <a:lvl8pPr marL="1371600" algn="ctr" defTabSz="457200" rtl="0" eaLnBrk="1" fontAlgn="base" hangingPunct="1">
        <a:spcBef>
          <a:spcPct val="0"/>
        </a:spcBef>
        <a:spcAft>
          <a:spcPct val="0"/>
        </a:spcAft>
        <a:defRPr sz="4400">
          <a:solidFill>
            <a:schemeClr val="tx1"/>
          </a:solidFill>
          <a:latin typeface="Calibri" pitchFamily="34" charset="0"/>
        </a:defRPr>
      </a:lvl8pPr>
      <a:lvl9pPr marL="1828800" algn="ctr" defTabSz="457200"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defTabSz="457200" rtl="0" eaLnBrk="1" fontAlgn="base" hangingPunct="1">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defTabSz="457200" rtl="0" eaLnBrk="1" fontAlgn="base" hangingPunct="1">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defTabSz="457200" rtl="0"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5.xml"/><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5.xml"/><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6.jpeg"/><Relationship Id="rId7"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eg"/></Relationships>
</file>

<file path=ppt/slides/_rels/slide2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42.jpeg"/><Relationship Id="rId4" Type="http://schemas.openxmlformats.org/officeDocument/2006/relationships/image" Target="../media/image41.emf"/></Relationships>
</file>

<file path=ppt/slides/_rels/slide2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44.jpeg"/><Relationship Id="rId4" Type="http://schemas.openxmlformats.org/officeDocument/2006/relationships/image" Target="../media/image43.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chart" Target="../charts/char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5.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zöveg helye 2">
            <a:extLst>
              <a:ext uri="{FF2B5EF4-FFF2-40B4-BE49-F238E27FC236}">
                <a16:creationId xmlns:a16="http://schemas.microsoft.com/office/drawing/2014/main" id="{7F954CE4-F314-4172-B089-DBD411F847B9}"/>
              </a:ext>
            </a:extLst>
          </p:cNvPr>
          <p:cNvSpPr>
            <a:spLocks noGrp="1"/>
          </p:cNvSpPr>
          <p:nvPr>
            <p:ph type="body" sz="quarter" idx="13"/>
          </p:nvPr>
        </p:nvSpPr>
        <p:spPr>
          <a:xfrm>
            <a:off x="5500762" y="1743595"/>
            <a:ext cx="3634763" cy="1312862"/>
          </a:xfrm>
        </p:spPr>
        <p:txBody>
          <a:bodyPr/>
          <a:lstStyle/>
          <a:p>
            <a:pPr marL="0" indent="0" algn="ctr">
              <a:buNone/>
            </a:pPr>
            <a:r>
              <a:rPr lang="en-GB" sz="2200" b="1" i="1" dirty="0">
                <a:solidFill>
                  <a:srgbClr val="103856"/>
                </a:solidFill>
                <a:latin typeface="Arial" panose="020B0604020202020204" pitchFamily="34" charset="0"/>
                <a:cs typeface="Arial" panose="020B0604020202020204" pitchFamily="34" charset="0"/>
              </a:rPr>
              <a:t>University of Miskolc</a:t>
            </a:r>
          </a:p>
          <a:p>
            <a:pPr algn="ctr"/>
            <a:endParaRPr lang="en-GB" sz="2200" b="1" i="1" dirty="0">
              <a:solidFill>
                <a:srgbClr val="103856"/>
              </a:solidFill>
              <a:latin typeface="Arial" panose="020B0604020202020204" pitchFamily="34" charset="0"/>
              <a:cs typeface="Arial" panose="020B0604020202020204" pitchFamily="34" charset="0"/>
            </a:endParaRPr>
          </a:p>
          <a:p>
            <a:pPr marL="0" indent="0" algn="ctr">
              <a:buNone/>
            </a:pPr>
            <a:r>
              <a:rPr lang="en-GB" sz="2200" b="1" i="1" dirty="0">
                <a:solidFill>
                  <a:srgbClr val="103856"/>
                </a:solidFill>
                <a:latin typeface="Arial" panose="020B0604020202020204" pitchFamily="34" charset="0"/>
                <a:cs typeface="Arial" panose="020B0604020202020204" pitchFamily="34" charset="0"/>
              </a:rPr>
              <a:t>Faculty of Mechanical Engineering and Informatics</a:t>
            </a:r>
          </a:p>
        </p:txBody>
      </p:sp>
      <p:pic>
        <p:nvPicPr>
          <p:cNvPr id="5" name="Kép 4">
            <a:extLst>
              <a:ext uri="{FF2B5EF4-FFF2-40B4-BE49-F238E27FC236}">
                <a16:creationId xmlns:a16="http://schemas.microsoft.com/office/drawing/2014/main" id="{156DE21A-72C6-462B-94EE-3CF16315BB93}"/>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329105" y="3401604"/>
            <a:ext cx="2056083" cy="2140930"/>
          </a:xfrm>
          <a:prstGeom prst="rect">
            <a:avLst/>
          </a:prstGeom>
        </p:spPr>
      </p:pic>
      <p:pic>
        <p:nvPicPr>
          <p:cNvPr id="6" name="Kép 5">
            <a:extLst>
              <a:ext uri="{FF2B5EF4-FFF2-40B4-BE49-F238E27FC236}">
                <a16:creationId xmlns:a16="http://schemas.microsoft.com/office/drawing/2014/main" id="{EFFEB474-5C45-4061-9F3D-35F5B7C711D7}"/>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79132" y="1436216"/>
            <a:ext cx="5486401" cy="3657151"/>
          </a:xfrm>
          <a:prstGeom prst="rect">
            <a:avLst/>
          </a:prstGeom>
        </p:spPr>
      </p:pic>
      <p:sp>
        <p:nvSpPr>
          <p:cNvPr id="8" name="Szövegdoboz 7">
            <a:extLst>
              <a:ext uri="{FF2B5EF4-FFF2-40B4-BE49-F238E27FC236}">
                <a16:creationId xmlns:a16="http://schemas.microsoft.com/office/drawing/2014/main" id="{F84918BE-9DF4-47E7-9B5F-C8C29103043F}"/>
              </a:ext>
            </a:extLst>
          </p:cNvPr>
          <p:cNvSpPr txBox="1"/>
          <p:nvPr/>
        </p:nvSpPr>
        <p:spPr>
          <a:xfrm>
            <a:off x="3126581" y="5230896"/>
            <a:ext cx="3202524"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hu-HU" sz="1600" b="0" i="0" u="none" strike="noStrike" kern="1200" cap="none" spc="0" normalizeH="0" baseline="0" noProof="0" dirty="0">
                <a:ln>
                  <a:noFill/>
                </a:ln>
                <a:solidFill>
                  <a:prstClr val="black"/>
                </a:solidFill>
                <a:effectLst/>
                <a:uLnTx/>
                <a:uFillTx/>
                <a:latin typeface="Calibri"/>
                <a:ea typeface="+mn-ea"/>
                <a:cs typeface="+mn-cs"/>
              </a:rPr>
              <a:t>Dr. Zoltán SIMÉNFALVI, </a:t>
            </a:r>
            <a:r>
              <a:rPr kumimoji="0" lang="hu-HU" sz="1600" b="0" i="0" u="none" strike="noStrike" kern="1200" cap="none" spc="0" normalizeH="0" baseline="0" noProof="0" dirty="0" err="1">
                <a:ln>
                  <a:noFill/>
                </a:ln>
                <a:solidFill>
                  <a:prstClr val="black"/>
                </a:solidFill>
                <a:effectLst/>
                <a:uLnTx/>
                <a:uFillTx/>
                <a:latin typeface="Calibri"/>
                <a:ea typeface="+mn-ea"/>
                <a:cs typeface="+mn-cs"/>
              </a:rPr>
              <a:t>dean</a:t>
            </a:r>
            <a:endParaRPr kumimoji="0" lang="hu-HU" sz="1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hu-HU" sz="1600" b="0" i="0" u="none" strike="noStrike" kern="1200" cap="none" spc="0" normalizeH="0" baseline="0" noProof="0" dirty="0">
                <a:ln>
                  <a:noFill/>
                </a:ln>
                <a:solidFill>
                  <a:prstClr val="black"/>
                </a:solidFill>
                <a:effectLst/>
                <a:uLnTx/>
                <a:uFillTx/>
                <a:latin typeface="Calibri"/>
                <a:ea typeface="+mn-ea"/>
                <a:cs typeface="+mn-cs"/>
              </a:rPr>
              <a:t>zoltan.simenfalvi@uni-miskolc.hu</a:t>
            </a:r>
          </a:p>
        </p:txBody>
      </p:sp>
      <p:sp>
        <p:nvSpPr>
          <p:cNvPr id="10" name="Cím 1">
            <a:extLst>
              <a:ext uri="{FF2B5EF4-FFF2-40B4-BE49-F238E27FC236}">
                <a16:creationId xmlns:a16="http://schemas.microsoft.com/office/drawing/2014/main" id="{2C432EE4-7D45-4FA0-ACE5-BD95252BF927}"/>
              </a:ext>
            </a:extLst>
          </p:cNvPr>
          <p:cNvSpPr txBox="1">
            <a:spLocks/>
          </p:cNvSpPr>
          <p:nvPr/>
        </p:nvSpPr>
        <p:spPr>
          <a:xfrm>
            <a:off x="1099224" y="540643"/>
            <a:ext cx="8044775" cy="576924"/>
          </a:xfrm>
          <a:prstGeom prst="rect">
            <a:avLst/>
          </a:prstGeom>
        </p:spPr>
        <p:txBody>
          <a:bodyPr/>
          <a:lstStyle>
            <a:lvl1pPr algn="ctr" defTabSz="457200" rtl="0" eaLnBrk="1" fontAlgn="base" hangingPunct="1">
              <a:spcBef>
                <a:spcPct val="0"/>
              </a:spcBef>
              <a:spcAft>
                <a:spcPct val="0"/>
              </a:spcAft>
              <a:defRPr sz="4400" kern="1200">
                <a:solidFill>
                  <a:schemeClr val="tx1"/>
                </a:solidFill>
                <a:latin typeface="+mj-lt"/>
                <a:ea typeface="+mj-ea"/>
                <a:cs typeface="+mj-cs"/>
              </a:defRPr>
            </a:lvl1pPr>
            <a:lvl2pPr algn="ctr" defTabSz="457200" rtl="0" eaLnBrk="1" fontAlgn="base" hangingPunct="1">
              <a:spcBef>
                <a:spcPct val="0"/>
              </a:spcBef>
              <a:spcAft>
                <a:spcPct val="0"/>
              </a:spcAft>
              <a:defRPr sz="4400">
                <a:solidFill>
                  <a:schemeClr val="tx1"/>
                </a:solidFill>
                <a:latin typeface="Calibri" pitchFamily="34" charset="0"/>
              </a:defRPr>
            </a:lvl2pPr>
            <a:lvl3pPr algn="ctr" defTabSz="457200" rtl="0" eaLnBrk="1" fontAlgn="base" hangingPunct="1">
              <a:spcBef>
                <a:spcPct val="0"/>
              </a:spcBef>
              <a:spcAft>
                <a:spcPct val="0"/>
              </a:spcAft>
              <a:defRPr sz="4400">
                <a:solidFill>
                  <a:schemeClr val="tx1"/>
                </a:solidFill>
                <a:latin typeface="Calibri" pitchFamily="34" charset="0"/>
              </a:defRPr>
            </a:lvl3pPr>
            <a:lvl4pPr algn="ctr" defTabSz="457200" rtl="0" eaLnBrk="1" fontAlgn="base" hangingPunct="1">
              <a:spcBef>
                <a:spcPct val="0"/>
              </a:spcBef>
              <a:spcAft>
                <a:spcPct val="0"/>
              </a:spcAft>
              <a:defRPr sz="4400">
                <a:solidFill>
                  <a:schemeClr val="tx1"/>
                </a:solidFill>
                <a:latin typeface="Calibri" pitchFamily="34" charset="0"/>
              </a:defRPr>
            </a:lvl4pPr>
            <a:lvl5pPr algn="ctr" defTabSz="457200" rtl="0" eaLnBrk="1" fontAlgn="base" hangingPunct="1">
              <a:spcBef>
                <a:spcPct val="0"/>
              </a:spcBef>
              <a:spcAft>
                <a:spcPct val="0"/>
              </a:spcAft>
              <a:defRPr sz="4400">
                <a:solidFill>
                  <a:schemeClr val="tx1"/>
                </a:solidFill>
                <a:latin typeface="Calibri" pitchFamily="34" charset="0"/>
              </a:defRPr>
            </a:lvl5pPr>
            <a:lvl6pPr marL="457200" algn="ctr" defTabSz="457200" rtl="0" eaLnBrk="1" fontAlgn="base" hangingPunct="1">
              <a:spcBef>
                <a:spcPct val="0"/>
              </a:spcBef>
              <a:spcAft>
                <a:spcPct val="0"/>
              </a:spcAft>
              <a:defRPr sz="4400">
                <a:solidFill>
                  <a:schemeClr val="tx1"/>
                </a:solidFill>
                <a:latin typeface="Calibri" pitchFamily="34" charset="0"/>
              </a:defRPr>
            </a:lvl6pPr>
            <a:lvl7pPr marL="914400" algn="ctr" defTabSz="457200" rtl="0" eaLnBrk="1" fontAlgn="base" hangingPunct="1">
              <a:spcBef>
                <a:spcPct val="0"/>
              </a:spcBef>
              <a:spcAft>
                <a:spcPct val="0"/>
              </a:spcAft>
              <a:defRPr sz="4400">
                <a:solidFill>
                  <a:schemeClr val="tx1"/>
                </a:solidFill>
                <a:latin typeface="Calibri" pitchFamily="34" charset="0"/>
              </a:defRPr>
            </a:lvl7pPr>
            <a:lvl8pPr marL="1371600" algn="ctr" defTabSz="457200" rtl="0" eaLnBrk="1" fontAlgn="base" hangingPunct="1">
              <a:spcBef>
                <a:spcPct val="0"/>
              </a:spcBef>
              <a:spcAft>
                <a:spcPct val="0"/>
              </a:spcAft>
              <a:defRPr sz="4400">
                <a:solidFill>
                  <a:schemeClr val="tx1"/>
                </a:solidFill>
                <a:latin typeface="Calibri" pitchFamily="34" charset="0"/>
              </a:defRPr>
            </a:lvl8pPr>
            <a:lvl9pPr marL="1828800" algn="ctr" defTabSz="457200" rtl="0" eaLnBrk="1" fontAlgn="base" hangingPunct="1">
              <a:spcBef>
                <a:spcPct val="0"/>
              </a:spcBef>
              <a:spcAft>
                <a:spcPct val="0"/>
              </a:spcAft>
              <a:defRPr sz="4400">
                <a:solidFill>
                  <a:schemeClr val="tx1"/>
                </a:solidFill>
                <a:latin typeface="Calibri"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hu-HU" sz="2000" b="1" i="0" u="none" strike="noStrike" kern="1200" cap="none" spc="0" normalizeH="0" baseline="0" noProof="0" dirty="0">
                <a:ln>
                  <a:noFill/>
                </a:ln>
                <a:solidFill>
                  <a:srgbClr val="0E5B87"/>
                </a:solidFill>
                <a:effectLst/>
                <a:uLnTx/>
                <a:uFillTx/>
                <a:latin typeface="Arial" panose="020B0604020202020204" pitchFamily="34" charset="0"/>
                <a:ea typeface="+mj-ea"/>
                <a:cs typeface="Arial" panose="020B0604020202020204" pitchFamily="34" charset="0"/>
              </a:rPr>
              <a:t>FACULTY OF MECHANICAL ENGINEERING AND INFORMATICS</a:t>
            </a:r>
            <a:endParaRPr kumimoji="0" lang="en-US" sz="2000" b="0" i="0" u="none" strike="noStrike" kern="1200" cap="none" spc="0" normalizeH="0" baseline="0" noProof="0" dirty="0">
              <a:ln>
                <a:noFill/>
              </a:ln>
              <a:solidFill>
                <a:srgbClr val="0E5B87"/>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19915376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ím 1">
            <a:extLst>
              <a:ext uri="{FF2B5EF4-FFF2-40B4-BE49-F238E27FC236}">
                <a16:creationId xmlns:a16="http://schemas.microsoft.com/office/drawing/2014/main" id="{EA2F97BC-8828-4910-B5BF-5494A5A4C795}"/>
              </a:ext>
            </a:extLst>
          </p:cNvPr>
          <p:cNvSpPr txBox="1">
            <a:spLocks/>
          </p:cNvSpPr>
          <p:nvPr/>
        </p:nvSpPr>
        <p:spPr bwMode="auto">
          <a:xfrm>
            <a:off x="1004558" y="345955"/>
            <a:ext cx="4546241" cy="6973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a:lstStyle>
          <a:p>
            <a:pPr algn="l">
              <a:spcBef>
                <a:spcPts val="0"/>
              </a:spcBef>
            </a:pPr>
            <a:r>
              <a:rPr lang="en-US" sz="1800" b="1" cap="all" dirty="0">
                <a:solidFill>
                  <a:srgbClr val="0E5B87"/>
                </a:solidFill>
                <a:latin typeface="Arial" panose="020B0604020202020204" pitchFamily="34" charset="0"/>
                <a:cs typeface="Arial" panose="020B0604020202020204" pitchFamily="34" charset="0"/>
              </a:rPr>
              <a:t>INSTITUTE OF LOGISTICS</a:t>
            </a:r>
          </a:p>
        </p:txBody>
      </p:sp>
      <p:sp>
        <p:nvSpPr>
          <p:cNvPr id="3" name="Szövegdoboz 2">
            <a:extLst>
              <a:ext uri="{FF2B5EF4-FFF2-40B4-BE49-F238E27FC236}">
                <a16:creationId xmlns:a16="http://schemas.microsoft.com/office/drawing/2014/main" id="{E70CBE96-19ED-4D21-A226-97B2238B4D7D}"/>
              </a:ext>
            </a:extLst>
          </p:cNvPr>
          <p:cNvSpPr txBox="1"/>
          <p:nvPr/>
        </p:nvSpPr>
        <p:spPr>
          <a:xfrm>
            <a:off x="27374" y="1017920"/>
            <a:ext cx="4900225" cy="5422895"/>
          </a:xfrm>
          <a:prstGeom prst="rect">
            <a:avLst/>
          </a:prstGeom>
          <a:noFill/>
        </p:spPr>
        <p:txBody>
          <a:bodyPr wrap="square" rtlCol="0">
            <a:spAutoFit/>
          </a:bodyPr>
          <a:lstStyle/>
          <a:p>
            <a:pPr fontAlgn="auto">
              <a:lnSpc>
                <a:spcPct val="110000"/>
              </a:lnSpc>
              <a:spcBef>
                <a:spcPts val="0"/>
              </a:spcBef>
              <a:spcAft>
                <a:spcPts val="0"/>
              </a:spcAft>
            </a:pPr>
            <a:r>
              <a:rPr lang="hu-HU" sz="1500" b="1" u="none" dirty="0">
                <a:solidFill>
                  <a:prstClr val="black"/>
                </a:solidFill>
                <a:latin typeface="Calibri" panose="020F0502020204030204"/>
              </a:rPr>
              <a:t>Research </a:t>
            </a:r>
            <a:r>
              <a:rPr lang="hu-HU" sz="1500" b="1" u="none" dirty="0" err="1">
                <a:solidFill>
                  <a:prstClr val="black"/>
                </a:solidFill>
                <a:latin typeface="Calibri" panose="020F0502020204030204"/>
              </a:rPr>
              <a:t>areas</a:t>
            </a:r>
            <a:r>
              <a:rPr lang="hu-HU" sz="1500" b="1" u="none" dirty="0">
                <a:solidFill>
                  <a:prstClr val="black"/>
                </a:solidFill>
                <a:latin typeface="Calibri" panose="020F0502020204030204"/>
              </a:rPr>
              <a:t>:</a:t>
            </a:r>
          </a:p>
          <a:p>
            <a:pPr marL="257175" marR="0" lvl="0" indent="-257175" algn="l" defTabSz="914400" rtl="0" eaLnBrk="1" fontAlgn="auto" latinLnBrk="0" hangingPunct="1">
              <a:lnSpc>
                <a:spcPct val="110000"/>
              </a:lnSpc>
              <a:spcBef>
                <a:spcPts val="0"/>
              </a:spcBef>
              <a:spcAft>
                <a:spcPts val="0"/>
              </a:spcAft>
              <a:buClrTx/>
              <a:buSzTx/>
              <a:buFont typeface="Wingdings" panose="05000000000000000000" pitchFamily="2" charset="2"/>
              <a:buChar char="Ø"/>
              <a:tabLst/>
              <a:defRPr/>
            </a:pPr>
            <a:r>
              <a:rPr kumimoji="0" lang="hu-HU" sz="1500" b="0" i="0" u="none" strike="noStrike" kern="1200" cap="none" spc="0" normalizeH="0" baseline="0" noProof="0" dirty="0" err="1">
                <a:ln>
                  <a:noFill/>
                </a:ln>
                <a:solidFill>
                  <a:prstClr val="black"/>
                </a:solidFill>
                <a:effectLst/>
                <a:uLnTx/>
                <a:uFillTx/>
                <a:latin typeface="Calibri" panose="020F0502020204030204"/>
                <a:ea typeface="+mn-ea"/>
                <a:cs typeface="+mn-cs"/>
              </a:rPr>
              <a:t>Logistics</a:t>
            </a:r>
            <a:r>
              <a:rPr kumimoji="0" lang="hu-HU" sz="1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1500" b="0" i="0" u="none" strike="noStrike" kern="1200" cap="none" spc="0" normalizeH="0" baseline="0" noProof="0" dirty="0" err="1">
                <a:ln>
                  <a:noFill/>
                </a:ln>
                <a:solidFill>
                  <a:prstClr val="black"/>
                </a:solidFill>
                <a:effectLst/>
                <a:uLnTx/>
                <a:uFillTx/>
                <a:latin typeface="Calibri" panose="020F0502020204030204"/>
                <a:ea typeface="+mn-ea"/>
                <a:cs typeface="+mn-cs"/>
              </a:rPr>
              <a:t>systems</a:t>
            </a:r>
            <a:r>
              <a:rPr kumimoji="0" lang="hu-HU" sz="1500" b="0" i="0" u="none" strike="noStrike" kern="1200" cap="none" spc="0" normalizeH="0" baseline="0" noProof="0" dirty="0">
                <a:ln>
                  <a:noFill/>
                </a:ln>
                <a:solidFill>
                  <a:prstClr val="black"/>
                </a:solidFill>
                <a:effectLst/>
                <a:uLnTx/>
                <a:uFillTx/>
                <a:latin typeface="Calibri" panose="020F0502020204030204"/>
                <a:ea typeface="+mn-ea"/>
                <a:cs typeface="+mn-cs"/>
              </a:rPr>
              <a:t> design.</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57175" marR="0" lvl="0" indent="-257175" algn="l" defTabSz="914400" rtl="0" eaLnBrk="1" fontAlgn="auto" latinLnBrk="0" hangingPunct="1">
              <a:lnSpc>
                <a:spcPct val="110000"/>
              </a:lnSpc>
              <a:spcBef>
                <a:spcPts val="0"/>
              </a:spcBef>
              <a:spcAft>
                <a:spcPts val="0"/>
              </a:spcAft>
              <a:buClrTx/>
              <a:buSzTx/>
              <a:buFont typeface="Wingdings" panose="05000000000000000000" pitchFamily="2" charset="2"/>
              <a:buChar char="Ø"/>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Simulation process development of logistics systems.</a:t>
            </a:r>
            <a:endParaRPr kumimoji="0" lang="hu-HU" sz="15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57175" marR="0" lvl="0" indent="-257175" algn="l" defTabSz="914400" rtl="0" eaLnBrk="1" fontAlgn="auto" latinLnBrk="0" hangingPunct="1">
              <a:lnSpc>
                <a:spcPct val="110000"/>
              </a:lnSpc>
              <a:spcBef>
                <a:spcPts val="0"/>
              </a:spcBef>
              <a:spcAft>
                <a:spcPts val="0"/>
              </a:spcAft>
              <a:buClrTx/>
              <a:buSzTx/>
              <a:buFont typeface="Wingdings" panose="05000000000000000000" pitchFamily="2" charset="2"/>
              <a:buChar char="Ø"/>
              <a:tabLst/>
              <a:defRPr/>
            </a:pPr>
            <a:r>
              <a:rPr kumimoji="0" lang="hu-HU" sz="1500" b="0" i="0" u="none" strike="noStrike" kern="1200" cap="none" spc="0" normalizeH="0" baseline="0" noProof="0" dirty="0" err="1">
                <a:ln>
                  <a:noFill/>
                </a:ln>
                <a:solidFill>
                  <a:prstClr val="black"/>
                </a:solidFill>
                <a:effectLst/>
                <a:uLnTx/>
                <a:uFillTx/>
                <a:latin typeface="Calibri" panose="020F0502020204030204"/>
                <a:ea typeface="+mn-ea"/>
                <a:cs typeface="+mn-cs"/>
              </a:rPr>
              <a:t>Product</a:t>
            </a:r>
            <a:r>
              <a:rPr kumimoji="0" lang="hu-HU" sz="1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1500" b="0" i="0" u="none" strike="noStrike" kern="1200" cap="none" spc="0" normalizeH="0" baseline="0" noProof="0" dirty="0" err="1">
                <a:ln>
                  <a:noFill/>
                </a:ln>
                <a:solidFill>
                  <a:prstClr val="black"/>
                </a:solidFill>
                <a:effectLst/>
                <a:uLnTx/>
                <a:uFillTx/>
                <a:latin typeface="Calibri" panose="020F0502020204030204"/>
                <a:ea typeface="+mn-ea"/>
                <a:cs typeface="+mn-cs"/>
              </a:rPr>
              <a:t>tracking</a:t>
            </a:r>
            <a:r>
              <a:rPr kumimoji="0" lang="hu-HU" sz="1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1500" b="0" i="0" u="none" strike="noStrike" kern="1200" cap="none" spc="0" normalizeH="0" baseline="0" noProof="0" dirty="0" err="1">
                <a:ln>
                  <a:noFill/>
                </a:ln>
                <a:solidFill>
                  <a:prstClr val="black"/>
                </a:solidFill>
                <a:effectLst/>
                <a:uLnTx/>
                <a:uFillTx/>
                <a:latin typeface="Calibri" panose="020F0502020204030204"/>
                <a:ea typeface="+mn-ea"/>
                <a:cs typeface="+mn-cs"/>
              </a:rPr>
              <a:t>system</a:t>
            </a:r>
            <a:r>
              <a:rPr kumimoji="0" lang="hu-HU" sz="1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1500" b="0" i="0" u="none" strike="noStrike" kern="1200" cap="none" spc="0" normalizeH="0" baseline="0" noProof="0" dirty="0" err="1">
                <a:ln>
                  <a:noFill/>
                </a:ln>
                <a:solidFill>
                  <a:prstClr val="black"/>
                </a:solidFill>
                <a:effectLst/>
                <a:uLnTx/>
                <a:uFillTx/>
                <a:latin typeface="Calibri" panose="020F0502020204030204"/>
                <a:ea typeface="+mn-ea"/>
                <a:cs typeface="+mn-cs"/>
              </a:rPr>
              <a:t>development</a:t>
            </a:r>
            <a:r>
              <a:rPr kumimoji="0" lang="hu-HU" sz="15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57175" marR="0" lvl="0" indent="-257175" algn="l" defTabSz="914400" rtl="0" eaLnBrk="1" fontAlgn="auto" latinLnBrk="0" hangingPunct="1">
              <a:lnSpc>
                <a:spcPct val="110000"/>
              </a:lnSpc>
              <a:spcBef>
                <a:spcPts val="0"/>
              </a:spcBef>
              <a:spcAft>
                <a:spcPts val="0"/>
              </a:spcAft>
              <a:buClrTx/>
              <a:buSzTx/>
              <a:buFont typeface="Wingdings" panose="05000000000000000000" pitchFamily="2" charset="2"/>
              <a:buChar char="Ø"/>
              <a:tabLst/>
              <a:defRPr/>
            </a:pPr>
            <a:r>
              <a:rPr kumimoji="0" lang="hu-HU" sz="1500" b="0" i="0" u="none" strike="noStrike" kern="1200" cap="none" spc="0" normalizeH="0" baseline="0" noProof="0" dirty="0" err="1">
                <a:ln>
                  <a:noFill/>
                </a:ln>
                <a:solidFill>
                  <a:prstClr val="black"/>
                </a:solidFill>
                <a:effectLst/>
                <a:uLnTx/>
                <a:uFillTx/>
                <a:latin typeface="Calibri" panose="020F0502020204030204"/>
                <a:ea typeface="+mn-ea"/>
                <a:cs typeface="+mn-cs"/>
              </a:rPr>
              <a:t>Optimization</a:t>
            </a:r>
            <a:r>
              <a:rPr kumimoji="0" lang="hu-HU" sz="1500" b="0" i="0" u="none"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hu-HU" sz="1500" b="0" i="0" u="none" strike="noStrike" kern="1200" cap="none" spc="0" normalizeH="0" baseline="0" noProof="0" dirty="0" err="1">
                <a:ln>
                  <a:noFill/>
                </a:ln>
                <a:solidFill>
                  <a:prstClr val="black"/>
                </a:solidFill>
                <a:effectLst/>
                <a:uLnTx/>
                <a:uFillTx/>
                <a:latin typeface="Calibri" panose="020F0502020204030204"/>
                <a:ea typeface="+mn-ea"/>
                <a:cs typeface="+mn-cs"/>
              </a:rPr>
              <a:t>logistics</a:t>
            </a:r>
            <a:r>
              <a:rPr kumimoji="0" lang="hu-HU" sz="1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1500" b="0" i="0" u="none" strike="noStrike" kern="1200" cap="none" spc="0" normalizeH="0" baseline="0" noProof="0" dirty="0" err="1">
                <a:ln>
                  <a:noFill/>
                </a:ln>
                <a:solidFill>
                  <a:prstClr val="black"/>
                </a:solidFill>
                <a:effectLst/>
                <a:uLnTx/>
                <a:uFillTx/>
                <a:latin typeface="Calibri" panose="020F0502020204030204"/>
                <a:ea typeface="+mn-ea"/>
                <a:cs typeface="+mn-cs"/>
              </a:rPr>
              <a:t>processes</a:t>
            </a:r>
            <a:r>
              <a:rPr kumimoji="0" lang="hu-HU" sz="15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57175" marR="0" lvl="0" indent="-257175" algn="l" defTabSz="914400" rtl="0" eaLnBrk="1" fontAlgn="auto" latinLnBrk="0" hangingPunct="1">
              <a:lnSpc>
                <a:spcPct val="110000"/>
              </a:lnSpc>
              <a:spcBef>
                <a:spcPts val="0"/>
              </a:spcBef>
              <a:spcAft>
                <a:spcPts val="0"/>
              </a:spcAft>
              <a:buClrTx/>
              <a:buSzTx/>
              <a:buFont typeface="Wingdings" panose="05000000000000000000" pitchFamily="2" charset="2"/>
              <a:buChar char="Ø"/>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Design and operation of virtual logistics centers.</a:t>
            </a:r>
            <a:endParaRPr kumimoji="0" lang="hu-HU" sz="15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57175" marR="0" lvl="0" indent="-257175" algn="l" defTabSz="914400" rtl="0" eaLnBrk="1" fontAlgn="auto" latinLnBrk="0" hangingPunct="1">
              <a:lnSpc>
                <a:spcPct val="110000"/>
              </a:lnSpc>
              <a:spcBef>
                <a:spcPts val="0"/>
              </a:spcBef>
              <a:spcAft>
                <a:spcPts val="0"/>
              </a:spcAft>
              <a:buClrTx/>
              <a:buSzTx/>
              <a:buFont typeface="Wingdings" panose="05000000000000000000" pitchFamily="2" charset="2"/>
              <a:buChar char="Ø"/>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Logistics planning and inspection of </a:t>
            </a:r>
            <a:endParaRPr kumimoji="0" lang="hu-HU" sz="15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R="0" lvl="0" algn="l" defTabSz="914400" rtl="0" eaLnBrk="1" fontAlgn="auto" latinLnBrk="0" hangingPunct="1">
              <a:lnSpc>
                <a:spcPct val="110000"/>
              </a:lnSpc>
              <a:spcBef>
                <a:spcPts val="0"/>
              </a:spcBef>
              <a:spcAft>
                <a:spcPts val="0"/>
              </a:spcAft>
              <a:buClrTx/>
              <a:buSzTx/>
              <a:tabLst/>
              <a:defRPr/>
            </a:pPr>
            <a:r>
              <a:rPr lang="hu-HU" sz="1500" dirty="0">
                <a:solidFill>
                  <a:prstClr val="black"/>
                </a:solidFill>
                <a:latin typeface="Calibri" panose="020F0502020204030204"/>
              </a:rPr>
              <a:t>      </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packaging and unit loads.</a:t>
            </a:r>
            <a:endParaRPr kumimoji="0" lang="hu-HU" sz="15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R="0" lvl="0" algn="l" defTabSz="914400" rtl="0" eaLnBrk="1" fontAlgn="auto" latinLnBrk="0" hangingPunct="1">
              <a:lnSpc>
                <a:spcPct val="110000"/>
              </a:lnSpc>
              <a:spcBef>
                <a:spcPts val="0"/>
              </a:spcBef>
              <a:spcAft>
                <a:spcPts val="0"/>
              </a:spcAft>
              <a:buClrTx/>
              <a:buSzTx/>
              <a:tabLst/>
              <a:defRPr/>
            </a:pPr>
            <a:endParaRPr lang="hu-HU" sz="1000" u="none" dirty="0">
              <a:solidFill>
                <a:prstClr val="black"/>
              </a:solidFill>
              <a:latin typeface="Calibri" panose="020F0502020204030204"/>
            </a:endParaRPr>
          </a:p>
          <a:p>
            <a:pPr fontAlgn="auto">
              <a:lnSpc>
                <a:spcPct val="110000"/>
              </a:lnSpc>
              <a:spcBef>
                <a:spcPts val="0"/>
              </a:spcBef>
              <a:spcAft>
                <a:spcPts val="0"/>
              </a:spcAft>
            </a:pPr>
            <a:r>
              <a:rPr lang="hu-HU" sz="1500" b="1" u="none" dirty="0" err="1">
                <a:solidFill>
                  <a:prstClr val="black"/>
                </a:solidFill>
                <a:latin typeface="Calibri" panose="020F0502020204030204"/>
              </a:rPr>
              <a:t>Laboratories</a:t>
            </a:r>
            <a:r>
              <a:rPr lang="hu-HU" sz="1500" b="1" u="none" dirty="0">
                <a:solidFill>
                  <a:prstClr val="black"/>
                </a:solidFill>
                <a:latin typeface="Calibri" panose="020F0502020204030204"/>
              </a:rPr>
              <a:t> of </a:t>
            </a:r>
            <a:r>
              <a:rPr lang="hu-HU" sz="1500" b="1" u="none" dirty="0" err="1">
                <a:solidFill>
                  <a:prstClr val="black"/>
                </a:solidFill>
                <a:latin typeface="Calibri" panose="020F0502020204030204"/>
              </a:rPr>
              <a:t>the</a:t>
            </a:r>
            <a:r>
              <a:rPr lang="hu-HU" sz="1500" b="1" u="none" dirty="0">
                <a:solidFill>
                  <a:prstClr val="black"/>
                </a:solidFill>
                <a:latin typeface="Calibri" panose="020F0502020204030204"/>
              </a:rPr>
              <a:t> Institute:</a:t>
            </a:r>
          </a:p>
          <a:p>
            <a:pPr marL="214313" indent="-214313" fontAlgn="auto">
              <a:lnSpc>
                <a:spcPct val="110000"/>
              </a:lnSpc>
              <a:spcBef>
                <a:spcPts val="0"/>
              </a:spcBef>
              <a:spcAft>
                <a:spcPts val="0"/>
              </a:spcAft>
              <a:buFont typeface="Wingdings" panose="05000000000000000000" pitchFamily="2" charset="2"/>
              <a:buChar char="Ø"/>
            </a:pPr>
            <a:r>
              <a:rPr lang="hu-HU" sz="1500" u="none" dirty="0" err="1">
                <a:solidFill>
                  <a:prstClr val="black"/>
                </a:solidFill>
                <a:latin typeface="Calibri" panose="020F0502020204030204"/>
              </a:rPr>
              <a:t>Logistics</a:t>
            </a:r>
            <a:r>
              <a:rPr lang="hu-HU" sz="1500" u="none" dirty="0">
                <a:solidFill>
                  <a:prstClr val="black"/>
                </a:solidFill>
                <a:latin typeface="Calibri" panose="020F0502020204030204"/>
              </a:rPr>
              <a:t> </a:t>
            </a:r>
            <a:r>
              <a:rPr lang="hu-HU" sz="1500" u="none" dirty="0" err="1">
                <a:solidFill>
                  <a:prstClr val="black"/>
                </a:solidFill>
                <a:latin typeface="Calibri" panose="020F0502020204030204"/>
              </a:rPr>
              <a:t>Process</a:t>
            </a:r>
            <a:r>
              <a:rPr lang="hu-HU" sz="1500" u="none" dirty="0">
                <a:solidFill>
                  <a:prstClr val="black"/>
                </a:solidFill>
                <a:latin typeface="Calibri" panose="020F0502020204030204"/>
              </a:rPr>
              <a:t> </a:t>
            </a:r>
            <a:r>
              <a:rPr lang="hu-HU" sz="1500" u="none" dirty="0" err="1">
                <a:solidFill>
                  <a:prstClr val="black"/>
                </a:solidFill>
                <a:latin typeface="Calibri" panose="020F0502020204030204"/>
              </a:rPr>
              <a:t>Simulation</a:t>
            </a:r>
            <a:r>
              <a:rPr lang="hu-HU" sz="1500" u="none" dirty="0">
                <a:solidFill>
                  <a:prstClr val="black"/>
                </a:solidFill>
                <a:latin typeface="Calibri" panose="020F0502020204030204"/>
              </a:rPr>
              <a:t> </a:t>
            </a:r>
            <a:r>
              <a:rPr lang="hu-HU" sz="1500" u="none" dirty="0" err="1">
                <a:solidFill>
                  <a:prstClr val="black"/>
                </a:solidFill>
                <a:latin typeface="Calibri" panose="020F0502020204030204"/>
              </a:rPr>
              <a:t>Laboratory</a:t>
            </a:r>
            <a:endParaRPr lang="hu-HU" sz="1500" u="none" dirty="0">
              <a:solidFill>
                <a:prstClr val="black"/>
              </a:solidFill>
              <a:latin typeface="Calibri" panose="020F0502020204030204"/>
            </a:endParaRPr>
          </a:p>
          <a:p>
            <a:pPr marL="214313" indent="-214313" fontAlgn="auto">
              <a:lnSpc>
                <a:spcPct val="110000"/>
              </a:lnSpc>
              <a:spcBef>
                <a:spcPts val="0"/>
              </a:spcBef>
              <a:spcAft>
                <a:spcPts val="0"/>
              </a:spcAft>
              <a:buFont typeface="Wingdings" panose="05000000000000000000" pitchFamily="2" charset="2"/>
              <a:buChar char="Ø"/>
            </a:pPr>
            <a:r>
              <a:rPr lang="hu-HU" sz="1500" u="none" dirty="0" err="1">
                <a:solidFill>
                  <a:prstClr val="black"/>
                </a:solidFill>
                <a:latin typeface="Calibri" panose="020F0502020204030204"/>
              </a:rPr>
              <a:t>Logistics</a:t>
            </a:r>
            <a:r>
              <a:rPr lang="hu-HU" sz="1500" u="none" dirty="0">
                <a:solidFill>
                  <a:prstClr val="black"/>
                </a:solidFill>
                <a:latin typeface="Calibri" panose="020F0502020204030204"/>
              </a:rPr>
              <a:t> 4.0 </a:t>
            </a:r>
            <a:r>
              <a:rPr lang="hu-HU" sz="1500" u="none" dirty="0" err="1">
                <a:solidFill>
                  <a:prstClr val="black"/>
                </a:solidFill>
                <a:latin typeface="Calibri" panose="020F0502020204030204"/>
              </a:rPr>
              <a:t>Laboratory</a:t>
            </a:r>
            <a:endParaRPr lang="hu-HU" sz="1500" u="none" dirty="0">
              <a:solidFill>
                <a:prstClr val="black"/>
              </a:solidFill>
              <a:latin typeface="Calibri" panose="020F0502020204030204"/>
            </a:endParaRPr>
          </a:p>
          <a:p>
            <a:pPr marL="214313" indent="-214313" fontAlgn="auto">
              <a:lnSpc>
                <a:spcPct val="110000"/>
              </a:lnSpc>
              <a:spcBef>
                <a:spcPts val="0"/>
              </a:spcBef>
              <a:spcAft>
                <a:spcPts val="0"/>
              </a:spcAft>
              <a:buFont typeface="Wingdings" panose="05000000000000000000" pitchFamily="2" charset="2"/>
              <a:buChar char="Ø"/>
            </a:pPr>
            <a:r>
              <a:rPr lang="hu-HU" sz="1500" u="none" dirty="0" err="1">
                <a:solidFill>
                  <a:prstClr val="black"/>
                </a:solidFill>
                <a:latin typeface="Calibri" panose="020F0502020204030204"/>
              </a:rPr>
              <a:t>Virtual</a:t>
            </a:r>
            <a:r>
              <a:rPr lang="hu-HU" sz="1500" u="none" dirty="0">
                <a:solidFill>
                  <a:prstClr val="black"/>
                </a:solidFill>
                <a:latin typeface="Calibri" panose="020F0502020204030204"/>
              </a:rPr>
              <a:t> </a:t>
            </a:r>
            <a:r>
              <a:rPr lang="hu-HU" sz="1500" u="none" dirty="0" err="1">
                <a:solidFill>
                  <a:prstClr val="black"/>
                </a:solidFill>
                <a:latin typeface="Calibri" panose="020F0502020204030204"/>
              </a:rPr>
              <a:t>Logistics</a:t>
            </a:r>
            <a:r>
              <a:rPr lang="hu-HU" sz="1500" u="none" dirty="0">
                <a:solidFill>
                  <a:prstClr val="black"/>
                </a:solidFill>
                <a:latin typeface="Calibri" panose="020F0502020204030204"/>
              </a:rPr>
              <a:t> </a:t>
            </a:r>
            <a:r>
              <a:rPr lang="hu-HU" sz="1500" u="none" dirty="0" err="1">
                <a:solidFill>
                  <a:prstClr val="black"/>
                </a:solidFill>
                <a:latin typeface="Calibri" panose="020F0502020204030204"/>
              </a:rPr>
              <a:t>Laboratory</a:t>
            </a:r>
            <a:endParaRPr lang="hu-HU" sz="1500" u="none" dirty="0">
              <a:solidFill>
                <a:prstClr val="black"/>
              </a:solidFill>
              <a:latin typeface="Calibri" panose="020F0502020204030204"/>
            </a:endParaRPr>
          </a:p>
          <a:p>
            <a:pPr fontAlgn="auto">
              <a:lnSpc>
                <a:spcPct val="110000"/>
              </a:lnSpc>
              <a:spcBef>
                <a:spcPts val="0"/>
              </a:spcBef>
              <a:spcAft>
                <a:spcPts val="0"/>
              </a:spcAft>
            </a:pPr>
            <a:endParaRPr lang="hu-HU" sz="1000" u="none" dirty="0">
              <a:solidFill>
                <a:prstClr val="black"/>
              </a:solidFill>
              <a:latin typeface="Calibri" panose="020F0502020204030204"/>
            </a:endParaRPr>
          </a:p>
          <a:p>
            <a:pPr fontAlgn="auto">
              <a:lnSpc>
                <a:spcPct val="110000"/>
              </a:lnSpc>
              <a:spcBef>
                <a:spcPts val="0"/>
              </a:spcBef>
              <a:spcAft>
                <a:spcPts val="0"/>
              </a:spcAft>
            </a:pPr>
            <a:r>
              <a:rPr lang="hu-HU" sz="1500" b="1" u="none" dirty="0">
                <a:solidFill>
                  <a:prstClr val="black"/>
                </a:solidFill>
                <a:latin typeface="Calibri" panose="020F0502020204030204"/>
              </a:rPr>
              <a:t>Major </a:t>
            </a:r>
            <a:r>
              <a:rPr lang="hu-HU" sz="1500" b="1" u="none" dirty="0" err="1">
                <a:solidFill>
                  <a:prstClr val="black"/>
                </a:solidFill>
                <a:latin typeface="Calibri" panose="020F0502020204030204"/>
              </a:rPr>
              <a:t>industry</a:t>
            </a:r>
            <a:r>
              <a:rPr lang="hu-HU" sz="1500" b="1" u="none" dirty="0">
                <a:solidFill>
                  <a:prstClr val="black"/>
                </a:solidFill>
                <a:latin typeface="Calibri" panose="020F0502020204030204"/>
              </a:rPr>
              <a:t> </a:t>
            </a:r>
            <a:r>
              <a:rPr lang="hu-HU" sz="1500" b="1" u="none" dirty="0" err="1">
                <a:solidFill>
                  <a:prstClr val="black"/>
                </a:solidFill>
                <a:latin typeface="Calibri" panose="020F0502020204030204"/>
              </a:rPr>
              <a:t>partners</a:t>
            </a:r>
            <a:r>
              <a:rPr lang="hu-HU" sz="1500" b="1" u="none" dirty="0">
                <a:solidFill>
                  <a:prstClr val="black"/>
                </a:solidFill>
                <a:latin typeface="Calibri" panose="020F0502020204030204"/>
              </a:rPr>
              <a:t>:</a:t>
            </a:r>
          </a:p>
          <a:p>
            <a:pPr marL="214313" indent="-214313" fontAlgn="auto">
              <a:lnSpc>
                <a:spcPct val="110000"/>
              </a:lnSpc>
              <a:spcBef>
                <a:spcPts val="0"/>
              </a:spcBef>
              <a:spcAft>
                <a:spcPts val="0"/>
              </a:spcAft>
              <a:buFont typeface="Wingdings" panose="05000000000000000000" pitchFamily="2" charset="2"/>
              <a:buChar char="Ø"/>
            </a:pPr>
            <a:r>
              <a:rPr lang="hu-HU" sz="1500" u="none" dirty="0">
                <a:solidFill>
                  <a:prstClr val="black"/>
                </a:solidFill>
                <a:latin typeface="Calibri" panose="020F0502020204030204"/>
              </a:rPr>
              <a:t>AUDI Hungaria </a:t>
            </a:r>
            <a:r>
              <a:rPr lang="hu-HU" sz="1500" u="none" dirty="0" err="1">
                <a:solidFill>
                  <a:prstClr val="black"/>
                </a:solidFill>
                <a:latin typeface="Calibri" panose="020F0502020204030204"/>
              </a:rPr>
              <a:t>Zrt</a:t>
            </a:r>
            <a:r>
              <a:rPr lang="hu-HU" sz="1500" u="none" dirty="0">
                <a:solidFill>
                  <a:prstClr val="black"/>
                </a:solidFill>
                <a:latin typeface="Calibri" panose="020F0502020204030204"/>
              </a:rPr>
              <a:t>.</a:t>
            </a:r>
          </a:p>
          <a:p>
            <a:pPr marL="214313" indent="-214313" fontAlgn="auto">
              <a:lnSpc>
                <a:spcPct val="110000"/>
              </a:lnSpc>
              <a:spcBef>
                <a:spcPts val="0"/>
              </a:spcBef>
              <a:spcAft>
                <a:spcPts val="0"/>
              </a:spcAft>
              <a:buFont typeface="Wingdings" panose="05000000000000000000" pitchFamily="2" charset="2"/>
              <a:buChar char="Ø"/>
            </a:pPr>
            <a:r>
              <a:rPr lang="hu-HU" sz="1500" u="none" dirty="0">
                <a:solidFill>
                  <a:prstClr val="black"/>
                </a:solidFill>
                <a:latin typeface="Calibri" panose="020F0502020204030204"/>
              </a:rPr>
              <a:t>Linamar Hungary </a:t>
            </a:r>
            <a:r>
              <a:rPr lang="hu-HU" sz="1500" u="none" dirty="0" err="1">
                <a:solidFill>
                  <a:prstClr val="black"/>
                </a:solidFill>
                <a:latin typeface="Calibri" panose="020F0502020204030204"/>
              </a:rPr>
              <a:t>Zrt</a:t>
            </a:r>
            <a:r>
              <a:rPr lang="hu-HU" sz="1500" u="none" dirty="0">
                <a:solidFill>
                  <a:prstClr val="black"/>
                </a:solidFill>
                <a:latin typeface="Calibri" panose="020F0502020204030204"/>
              </a:rPr>
              <a:t>.</a:t>
            </a:r>
          </a:p>
          <a:p>
            <a:pPr marL="214313" indent="-214313" fontAlgn="auto">
              <a:lnSpc>
                <a:spcPct val="110000"/>
              </a:lnSpc>
              <a:spcBef>
                <a:spcPts val="0"/>
              </a:spcBef>
              <a:spcAft>
                <a:spcPts val="0"/>
              </a:spcAft>
              <a:buFont typeface="Wingdings" panose="05000000000000000000" pitchFamily="2" charset="2"/>
              <a:buChar char="Ø"/>
            </a:pPr>
            <a:r>
              <a:rPr lang="hu-HU" sz="1500" u="none" dirty="0">
                <a:solidFill>
                  <a:prstClr val="black"/>
                </a:solidFill>
                <a:latin typeface="Calibri" panose="020F0502020204030204"/>
              </a:rPr>
              <a:t>SBS Kft.</a:t>
            </a:r>
          </a:p>
          <a:p>
            <a:pPr marL="214313" indent="-214313" fontAlgn="auto">
              <a:lnSpc>
                <a:spcPct val="110000"/>
              </a:lnSpc>
              <a:spcBef>
                <a:spcPts val="0"/>
              </a:spcBef>
              <a:spcAft>
                <a:spcPts val="0"/>
              </a:spcAft>
              <a:buFont typeface="Wingdings" panose="05000000000000000000" pitchFamily="2" charset="2"/>
              <a:buChar char="Ø"/>
            </a:pPr>
            <a:r>
              <a:rPr lang="hu-HU" sz="1500" u="none" dirty="0" err="1">
                <a:solidFill>
                  <a:prstClr val="black"/>
                </a:solidFill>
                <a:latin typeface="Calibri" panose="020F0502020204030204"/>
              </a:rPr>
              <a:t>Xanga</a:t>
            </a:r>
            <a:r>
              <a:rPr lang="hu-HU" sz="1500" u="none" dirty="0">
                <a:solidFill>
                  <a:prstClr val="black"/>
                </a:solidFill>
                <a:latin typeface="Calibri" panose="020F0502020204030204"/>
              </a:rPr>
              <a:t> </a:t>
            </a:r>
            <a:r>
              <a:rPr lang="hu-HU" sz="1500" u="none" dirty="0" err="1">
                <a:solidFill>
                  <a:prstClr val="black"/>
                </a:solidFill>
                <a:latin typeface="Calibri" panose="020F0502020204030204"/>
              </a:rPr>
              <a:t>group</a:t>
            </a:r>
            <a:endParaRPr lang="hu-HU" sz="1500" u="none" dirty="0">
              <a:solidFill>
                <a:prstClr val="black"/>
              </a:solidFill>
              <a:latin typeface="Calibri" panose="020F0502020204030204"/>
            </a:endParaRPr>
          </a:p>
          <a:p>
            <a:pPr marL="214313" indent="-214313" fontAlgn="auto">
              <a:lnSpc>
                <a:spcPct val="110000"/>
              </a:lnSpc>
              <a:spcBef>
                <a:spcPts val="0"/>
              </a:spcBef>
              <a:spcAft>
                <a:spcPts val="0"/>
              </a:spcAft>
              <a:buFont typeface="Wingdings" panose="05000000000000000000" pitchFamily="2" charset="2"/>
              <a:buChar char="Ø"/>
            </a:pPr>
            <a:r>
              <a:rPr lang="hu-HU" sz="1500" u="none" dirty="0">
                <a:solidFill>
                  <a:prstClr val="black"/>
                </a:solidFill>
                <a:latin typeface="Calibri" panose="020F0502020204030204"/>
              </a:rPr>
              <a:t>Robert Bosch </a:t>
            </a:r>
            <a:r>
              <a:rPr lang="hu-HU" sz="1500" u="none" dirty="0" err="1">
                <a:solidFill>
                  <a:prstClr val="black"/>
                </a:solidFill>
                <a:latin typeface="Calibri" panose="020F0502020204030204"/>
              </a:rPr>
              <a:t>Power</a:t>
            </a:r>
            <a:r>
              <a:rPr lang="hu-HU" sz="1500" u="none" dirty="0">
                <a:solidFill>
                  <a:prstClr val="black"/>
                </a:solidFill>
                <a:latin typeface="Calibri" panose="020F0502020204030204"/>
              </a:rPr>
              <a:t> </a:t>
            </a:r>
            <a:r>
              <a:rPr lang="hu-HU" sz="1500" u="none" dirty="0" err="1">
                <a:solidFill>
                  <a:prstClr val="black"/>
                </a:solidFill>
                <a:latin typeface="Calibri" panose="020F0502020204030204"/>
              </a:rPr>
              <a:t>Tool</a:t>
            </a:r>
            <a:r>
              <a:rPr lang="hu-HU" sz="1500" u="none" dirty="0">
                <a:solidFill>
                  <a:prstClr val="black"/>
                </a:solidFill>
                <a:latin typeface="Calibri" panose="020F0502020204030204"/>
              </a:rPr>
              <a:t> Kft</a:t>
            </a:r>
            <a:r>
              <a:rPr lang="hu-HU" sz="1350" u="none" dirty="0">
                <a:solidFill>
                  <a:prstClr val="black"/>
                </a:solidFill>
                <a:latin typeface="Calibri" panose="020F0502020204030204"/>
              </a:rPr>
              <a:t>.</a:t>
            </a:r>
          </a:p>
          <a:p>
            <a:pPr marL="214313" indent="-214313" fontAlgn="auto">
              <a:lnSpc>
                <a:spcPct val="110000"/>
              </a:lnSpc>
              <a:spcBef>
                <a:spcPts val="0"/>
              </a:spcBef>
              <a:spcAft>
                <a:spcPts val="0"/>
              </a:spcAft>
              <a:buFont typeface="Wingdings" panose="05000000000000000000" pitchFamily="2" charset="2"/>
              <a:buChar char="Ø"/>
            </a:pPr>
            <a:endParaRPr lang="hu-HU" sz="1350" b="1" u="none" dirty="0">
              <a:solidFill>
                <a:prstClr val="black"/>
              </a:solidFill>
              <a:latin typeface="Calibri" panose="020F0502020204030204"/>
            </a:endParaRPr>
          </a:p>
          <a:p>
            <a:pPr fontAlgn="auto">
              <a:lnSpc>
                <a:spcPct val="110000"/>
              </a:lnSpc>
              <a:spcBef>
                <a:spcPts val="0"/>
              </a:spcBef>
              <a:spcAft>
                <a:spcPts val="0"/>
              </a:spcAft>
            </a:pPr>
            <a:endParaRPr lang="hu-HU" sz="1200" b="1" u="none" dirty="0">
              <a:solidFill>
                <a:prstClr val="black"/>
              </a:solidFill>
              <a:latin typeface="Calibri" panose="020F0502020204030204"/>
            </a:endParaRPr>
          </a:p>
        </p:txBody>
      </p:sp>
      <p:pic>
        <p:nvPicPr>
          <p:cNvPr id="4" name="Kép helye 5" descr="anyagaram (3).png - IrfanView (Zoom: 1897 x 843)">
            <a:extLst>
              <a:ext uri="{FF2B5EF4-FFF2-40B4-BE49-F238E27FC236}">
                <a16:creationId xmlns:a16="http://schemas.microsoft.com/office/drawing/2014/main" id="{03947A6B-5422-4576-B1BF-B4C3F61CB48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4623350" y="1642710"/>
            <a:ext cx="4532386" cy="2149946"/>
          </a:xfrm>
          <a:prstGeom prst="rect">
            <a:avLst/>
          </a:prstGeom>
        </p:spPr>
      </p:pic>
      <p:pic>
        <p:nvPicPr>
          <p:cNvPr id="5" name="Picture 13" descr="Miskolci Egyetem 01">
            <a:extLst>
              <a:ext uri="{FF2B5EF4-FFF2-40B4-BE49-F238E27FC236}">
                <a16:creationId xmlns:a16="http://schemas.microsoft.com/office/drawing/2014/main" id="{643AD905-1EFD-4727-928A-C920965D15E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93575" y="4062692"/>
            <a:ext cx="2162161" cy="1441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4" descr="IMG_5666">
            <a:extLst>
              <a:ext uri="{FF2B5EF4-FFF2-40B4-BE49-F238E27FC236}">
                <a16:creationId xmlns:a16="http://schemas.microsoft.com/office/drawing/2014/main" id="{DE409494-FC34-4BCA-96DB-8577761C30A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9135" y="4062692"/>
            <a:ext cx="1981092" cy="1441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églalap 6">
            <a:extLst>
              <a:ext uri="{FF2B5EF4-FFF2-40B4-BE49-F238E27FC236}">
                <a16:creationId xmlns:a16="http://schemas.microsoft.com/office/drawing/2014/main" id="{1961C5CC-DC73-49DD-BAA7-D74487F66E40}"/>
              </a:ext>
            </a:extLst>
          </p:cNvPr>
          <p:cNvSpPr/>
          <p:nvPr/>
        </p:nvSpPr>
        <p:spPr bwMode="auto">
          <a:xfrm>
            <a:off x="4623350" y="1642710"/>
            <a:ext cx="4532386" cy="2149946"/>
          </a:xfrm>
          <a:prstGeom prst="rect">
            <a:avLst/>
          </a:prstGeom>
          <a:noFill/>
          <a:ln w="38100" cap="flat" cmpd="sng" algn="ctr">
            <a:solidFill>
              <a:srgbClr val="0084CC"/>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2400" b="0" i="0" u="sng" strike="noStrike" cap="none" normalizeH="0" baseline="0">
              <a:ln>
                <a:noFill/>
              </a:ln>
              <a:solidFill>
                <a:schemeClr val="bg1"/>
              </a:solidFill>
              <a:effectLst/>
              <a:latin typeface="Times New Roman" panose="02020603050405020304" pitchFamily="18" charset="0"/>
            </a:endParaRPr>
          </a:p>
        </p:txBody>
      </p:sp>
      <p:sp>
        <p:nvSpPr>
          <p:cNvPr id="8" name="Téglalap 7">
            <a:extLst>
              <a:ext uri="{FF2B5EF4-FFF2-40B4-BE49-F238E27FC236}">
                <a16:creationId xmlns:a16="http://schemas.microsoft.com/office/drawing/2014/main" id="{92631C9B-A1CA-462F-90D8-785940F76AC6}"/>
              </a:ext>
            </a:extLst>
          </p:cNvPr>
          <p:cNvSpPr/>
          <p:nvPr/>
        </p:nvSpPr>
        <p:spPr bwMode="auto">
          <a:xfrm>
            <a:off x="4679135" y="4062692"/>
            <a:ext cx="1981092" cy="1441839"/>
          </a:xfrm>
          <a:prstGeom prst="rect">
            <a:avLst/>
          </a:prstGeom>
          <a:noFill/>
          <a:ln w="38100" cap="flat" cmpd="sng" algn="ctr">
            <a:solidFill>
              <a:srgbClr val="0084CC"/>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2400" b="0" i="0" u="sng" strike="noStrike" cap="none" normalizeH="0" baseline="0">
              <a:ln>
                <a:noFill/>
              </a:ln>
              <a:solidFill>
                <a:schemeClr val="bg1"/>
              </a:solidFill>
              <a:effectLst/>
              <a:latin typeface="Times New Roman" panose="02020603050405020304" pitchFamily="18" charset="0"/>
            </a:endParaRPr>
          </a:p>
        </p:txBody>
      </p:sp>
      <p:sp>
        <p:nvSpPr>
          <p:cNvPr id="9" name="Téglalap 8">
            <a:extLst>
              <a:ext uri="{FF2B5EF4-FFF2-40B4-BE49-F238E27FC236}">
                <a16:creationId xmlns:a16="http://schemas.microsoft.com/office/drawing/2014/main" id="{EC336B4C-02A6-4CD2-8EFF-70684B231D5E}"/>
              </a:ext>
            </a:extLst>
          </p:cNvPr>
          <p:cNvSpPr/>
          <p:nvPr/>
        </p:nvSpPr>
        <p:spPr bwMode="auto">
          <a:xfrm>
            <a:off x="6993574" y="4062692"/>
            <a:ext cx="2162161" cy="1441839"/>
          </a:xfrm>
          <a:prstGeom prst="rect">
            <a:avLst/>
          </a:prstGeom>
          <a:noFill/>
          <a:ln w="38100" cap="flat" cmpd="sng" algn="ctr">
            <a:solidFill>
              <a:srgbClr val="0084CC"/>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2400" b="0" i="0" u="sng" strike="noStrike" cap="none" normalizeH="0" baseline="0">
              <a:ln>
                <a:noFill/>
              </a:ln>
              <a:solidFill>
                <a:schemeClr val="bg1"/>
              </a:solidFill>
              <a:effectLst/>
              <a:latin typeface="Times New Roman" panose="02020603050405020304" pitchFamily="18" charset="0"/>
            </a:endParaRPr>
          </a:p>
        </p:txBody>
      </p:sp>
    </p:spTree>
    <p:extLst>
      <p:ext uri="{BB962C8B-B14F-4D97-AF65-F5344CB8AC3E}">
        <p14:creationId xmlns:p14="http://schemas.microsoft.com/office/powerpoint/2010/main" val="12011650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ím 1">
            <a:extLst>
              <a:ext uri="{FF2B5EF4-FFF2-40B4-BE49-F238E27FC236}">
                <a16:creationId xmlns:a16="http://schemas.microsoft.com/office/drawing/2014/main" id="{EA2F97BC-8828-4910-B5BF-5494A5A4C795}"/>
              </a:ext>
            </a:extLst>
          </p:cNvPr>
          <p:cNvSpPr txBox="1">
            <a:spLocks/>
          </p:cNvSpPr>
          <p:nvPr/>
        </p:nvSpPr>
        <p:spPr bwMode="auto">
          <a:xfrm>
            <a:off x="966058" y="345955"/>
            <a:ext cx="4546241" cy="6973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a:lstStyle>
          <a:p>
            <a:pPr algn="l">
              <a:spcBef>
                <a:spcPts val="0"/>
              </a:spcBef>
            </a:pPr>
            <a:r>
              <a:rPr lang="en-US" sz="1800" b="1" cap="all" dirty="0">
                <a:solidFill>
                  <a:srgbClr val="0E5B87"/>
                </a:solidFill>
                <a:latin typeface="Arial" panose="020B0604020202020204" pitchFamily="34" charset="0"/>
                <a:cs typeface="Arial" panose="020B0604020202020204" pitchFamily="34" charset="0"/>
              </a:rPr>
              <a:t>INSTITUTE OF MACHINE AND PRODUCT DESIGN </a:t>
            </a:r>
          </a:p>
        </p:txBody>
      </p:sp>
      <p:sp>
        <p:nvSpPr>
          <p:cNvPr id="3" name="Szövegdoboz 2">
            <a:extLst>
              <a:ext uri="{FF2B5EF4-FFF2-40B4-BE49-F238E27FC236}">
                <a16:creationId xmlns:a16="http://schemas.microsoft.com/office/drawing/2014/main" id="{61C278DC-0D10-47CE-9137-1A849042FD61}"/>
              </a:ext>
            </a:extLst>
          </p:cNvPr>
          <p:cNvSpPr txBox="1"/>
          <p:nvPr/>
        </p:nvSpPr>
        <p:spPr>
          <a:xfrm>
            <a:off x="33522" y="1043317"/>
            <a:ext cx="6443477" cy="6771084"/>
          </a:xfrm>
          <a:prstGeom prst="rect">
            <a:avLst/>
          </a:prstGeom>
          <a:noFill/>
        </p:spPr>
        <p:txBody>
          <a:bodyPr wrap="square" rtlCol="0">
            <a:spAutoFit/>
          </a:bodyPr>
          <a:lstStyle/>
          <a:p>
            <a:pPr algn="just" fontAlgn="auto">
              <a:spcBef>
                <a:spcPts val="0"/>
              </a:spcBef>
              <a:spcAft>
                <a:spcPts val="0"/>
              </a:spcAft>
            </a:pPr>
            <a:r>
              <a:rPr lang="hu-HU" sz="1500" b="1" u="none" dirty="0">
                <a:solidFill>
                  <a:prstClr val="black"/>
                </a:solidFill>
                <a:latin typeface="Calibri" panose="020F0502020204030204"/>
              </a:rPr>
              <a:t>Main </a:t>
            </a:r>
            <a:r>
              <a:rPr lang="hu-HU" sz="1500" b="1" u="none" dirty="0" err="1">
                <a:solidFill>
                  <a:prstClr val="black"/>
                </a:solidFill>
                <a:latin typeface="Calibri" panose="020F0502020204030204"/>
              </a:rPr>
              <a:t>research</a:t>
            </a:r>
            <a:r>
              <a:rPr lang="hu-HU" sz="1500" b="1" u="none" dirty="0">
                <a:solidFill>
                  <a:prstClr val="black"/>
                </a:solidFill>
                <a:latin typeface="Calibri" panose="020F0502020204030204"/>
              </a:rPr>
              <a:t> </a:t>
            </a:r>
            <a:r>
              <a:rPr lang="hu-HU" sz="1500" b="1" u="none" dirty="0" err="1">
                <a:solidFill>
                  <a:prstClr val="black"/>
                </a:solidFill>
                <a:latin typeface="Calibri" panose="020F0502020204030204"/>
              </a:rPr>
              <a:t>directions</a:t>
            </a:r>
            <a:r>
              <a:rPr lang="hu-HU" sz="1500" b="1" u="none" dirty="0">
                <a:solidFill>
                  <a:prstClr val="black"/>
                </a:solidFill>
                <a:latin typeface="Calibri" panose="020F0502020204030204"/>
              </a:rPr>
              <a:t>:</a:t>
            </a:r>
          </a:p>
          <a:p>
            <a:pPr marL="257175" indent="-257175" algn="just" fontAlgn="auto">
              <a:spcBef>
                <a:spcPts val="0"/>
              </a:spcBef>
              <a:spcAft>
                <a:spcPts val="0"/>
              </a:spcAft>
              <a:buFont typeface="Wingdings" panose="05000000000000000000" pitchFamily="2" charset="2"/>
              <a:buChar char="Ø"/>
            </a:pPr>
            <a:r>
              <a:rPr lang="hu-HU" sz="1500" u="none" dirty="0" err="1">
                <a:solidFill>
                  <a:prstClr val="black"/>
                </a:solidFill>
                <a:latin typeface="Calibri" panose="020F0502020204030204"/>
              </a:rPr>
              <a:t>Gear</a:t>
            </a:r>
            <a:r>
              <a:rPr lang="hu-HU" sz="1500" u="none" dirty="0">
                <a:solidFill>
                  <a:prstClr val="black"/>
                </a:solidFill>
                <a:latin typeface="Calibri" panose="020F0502020204030204"/>
              </a:rPr>
              <a:t> design.</a:t>
            </a:r>
          </a:p>
          <a:p>
            <a:pPr marL="257175" indent="-257175" algn="just" fontAlgn="auto">
              <a:spcBef>
                <a:spcPts val="0"/>
              </a:spcBef>
              <a:spcAft>
                <a:spcPts val="0"/>
              </a:spcAft>
              <a:buFont typeface="Wingdings" panose="05000000000000000000" pitchFamily="2" charset="2"/>
              <a:buChar char="Ø"/>
            </a:pPr>
            <a:r>
              <a:rPr lang="hu-HU" sz="1500" u="none" dirty="0" err="1">
                <a:solidFill>
                  <a:prstClr val="black"/>
                </a:solidFill>
                <a:latin typeface="Calibri" panose="020F0502020204030204"/>
              </a:rPr>
              <a:t>Tooth</a:t>
            </a:r>
            <a:r>
              <a:rPr lang="hu-HU" sz="1500" u="none" dirty="0">
                <a:solidFill>
                  <a:prstClr val="black"/>
                </a:solidFill>
                <a:latin typeface="Calibri" panose="020F0502020204030204"/>
              </a:rPr>
              <a:t> </a:t>
            </a:r>
            <a:r>
              <a:rPr lang="hu-HU" sz="1500" u="none" dirty="0" err="1">
                <a:solidFill>
                  <a:prstClr val="black"/>
                </a:solidFill>
                <a:latin typeface="Calibri" panose="020F0502020204030204"/>
              </a:rPr>
              <a:t>geometry</a:t>
            </a:r>
            <a:r>
              <a:rPr lang="hu-HU" sz="1500" u="none" dirty="0">
                <a:solidFill>
                  <a:prstClr val="black"/>
                </a:solidFill>
                <a:latin typeface="Calibri" panose="020F0502020204030204"/>
              </a:rPr>
              <a:t>.</a:t>
            </a:r>
          </a:p>
          <a:p>
            <a:pPr marL="257175" indent="-257175" algn="just" fontAlgn="auto">
              <a:spcBef>
                <a:spcPts val="0"/>
              </a:spcBef>
              <a:spcAft>
                <a:spcPts val="0"/>
              </a:spcAft>
              <a:buFont typeface="Wingdings" panose="05000000000000000000" pitchFamily="2" charset="2"/>
              <a:buChar char="Ø"/>
            </a:pPr>
            <a:r>
              <a:rPr lang="hu-HU" sz="1500" u="none" dirty="0" err="1">
                <a:solidFill>
                  <a:prstClr val="black"/>
                </a:solidFill>
                <a:latin typeface="Calibri" panose="020F0502020204030204"/>
              </a:rPr>
              <a:t>Lubrication</a:t>
            </a:r>
            <a:r>
              <a:rPr lang="hu-HU" sz="1500" u="none" dirty="0">
                <a:solidFill>
                  <a:prstClr val="black"/>
                </a:solidFill>
                <a:latin typeface="Calibri" panose="020F0502020204030204"/>
              </a:rPr>
              <a:t> </a:t>
            </a:r>
            <a:r>
              <a:rPr lang="hu-HU" sz="1500" u="none" dirty="0" err="1">
                <a:solidFill>
                  <a:prstClr val="black"/>
                </a:solidFill>
                <a:latin typeface="Calibri" panose="020F0502020204030204"/>
              </a:rPr>
              <a:t>technology</a:t>
            </a:r>
            <a:r>
              <a:rPr lang="hu-HU" sz="1500" u="none" dirty="0">
                <a:solidFill>
                  <a:prstClr val="black"/>
                </a:solidFill>
                <a:latin typeface="Calibri" panose="020F0502020204030204"/>
              </a:rPr>
              <a:t>, </a:t>
            </a:r>
            <a:r>
              <a:rPr lang="hu-HU" sz="1500" u="none" dirty="0" err="1">
                <a:solidFill>
                  <a:prstClr val="black"/>
                </a:solidFill>
                <a:latin typeface="Calibri" panose="020F0502020204030204"/>
              </a:rPr>
              <a:t>tribology</a:t>
            </a:r>
            <a:r>
              <a:rPr lang="hu-HU" sz="1500" u="none" dirty="0">
                <a:solidFill>
                  <a:prstClr val="black"/>
                </a:solidFill>
                <a:latin typeface="Calibri" panose="020F0502020204030204"/>
              </a:rPr>
              <a:t>.</a:t>
            </a:r>
          </a:p>
          <a:p>
            <a:pPr marL="257175" indent="-257175" algn="just" fontAlgn="auto">
              <a:spcBef>
                <a:spcPts val="0"/>
              </a:spcBef>
              <a:spcAft>
                <a:spcPts val="0"/>
              </a:spcAft>
              <a:buFont typeface="Wingdings" panose="05000000000000000000" pitchFamily="2" charset="2"/>
              <a:buChar char="Ø"/>
            </a:pPr>
            <a:r>
              <a:rPr lang="hu-HU" sz="1500" u="none" dirty="0" err="1">
                <a:solidFill>
                  <a:prstClr val="black"/>
                </a:solidFill>
                <a:latin typeface="Calibri" panose="020F0502020204030204"/>
              </a:rPr>
              <a:t>Technical</a:t>
            </a:r>
            <a:r>
              <a:rPr lang="hu-HU" sz="1500" u="none" dirty="0">
                <a:solidFill>
                  <a:prstClr val="black"/>
                </a:solidFill>
                <a:latin typeface="Calibri" panose="020F0502020204030204"/>
              </a:rPr>
              <a:t> </a:t>
            </a:r>
            <a:r>
              <a:rPr lang="hu-HU" sz="1500" u="none" dirty="0" err="1">
                <a:solidFill>
                  <a:prstClr val="black"/>
                </a:solidFill>
                <a:latin typeface="Calibri" panose="020F0502020204030204"/>
              </a:rPr>
              <a:t>acoustics</a:t>
            </a:r>
            <a:r>
              <a:rPr lang="hu-HU" sz="1500" u="none" dirty="0">
                <a:solidFill>
                  <a:prstClr val="black"/>
                </a:solidFill>
                <a:latin typeface="Calibri" panose="020F0502020204030204"/>
              </a:rPr>
              <a:t>, </a:t>
            </a:r>
            <a:r>
              <a:rPr lang="hu-HU" sz="1500" u="none" dirty="0" err="1">
                <a:solidFill>
                  <a:prstClr val="black"/>
                </a:solidFill>
                <a:latin typeface="Calibri" panose="020F0502020204030204"/>
              </a:rPr>
              <a:t>mechanical</a:t>
            </a:r>
            <a:r>
              <a:rPr lang="hu-HU" sz="1500" u="none" dirty="0">
                <a:solidFill>
                  <a:prstClr val="black"/>
                </a:solidFill>
                <a:latin typeface="Calibri" panose="020F0502020204030204"/>
              </a:rPr>
              <a:t> </a:t>
            </a:r>
            <a:r>
              <a:rPr lang="hu-HU" sz="1500" u="none" dirty="0" err="1">
                <a:solidFill>
                  <a:prstClr val="black"/>
                </a:solidFill>
                <a:latin typeface="Calibri" panose="020F0502020204030204"/>
              </a:rPr>
              <a:t>vibration</a:t>
            </a:r>
            <a:r>
              <a:rPr lang="hu-HU" sz="1500" u="none" dirty="0">
                <a:solidFill>
                  <a:prstClr val="black"/>
                </a:solidFill>
                <a:latin typeface="Calibri" panose="020F0502020204030204"/>
              </a:rPr>
              <a:t> </a:t>
            </a:r>
            <a:r>
              <a:rPr lang="hu-HU" sz="1500" u="none" dirty="0" err="1">
                <a:solidFill>
                  <a:prstClr val="black"/>
                </a:solidFill>
                <a:latin typeface="Calibri" panose="020F0502020204030204"/>
              </a:rPr>
              <a:t>diagnostics</a:t>
            </a:r>
            <a:r>
              <a:rPr lang="hu-HU" sz="1500" u="none" dirty="0">
                <a:solidFill>
                  <a:prstClr val="black"/>
                </a:solidFill>
                <a:latin typeface="Calibri" panose="020F0502020204030204"/>
              </a:rPr>
              <a:t>.</a:t>
            </a:r>
          </a:p>
          <a:p>
            <a:pPr marL="257175" indent="-257175" algn="just" fontAlgn="auto">
              <a:spcBef>
                <a:spcPts val="0"/>
              </a:spcBef>
              <a:spcAft>
                <a:spcPts val="0"/>
              </a:spcAft>
              <a:buFont typeface="Wingdings" panose="05000000000000000000" pitchFamily="2" charset="2"/>
              <a:buChar char="Ø"/>
            </a:pPr>
            <a:r>
              <a:rPr lang="hu-HU" sz="1500" u="none" dirty="0" err="1">
                <a:solidFill>
                  <a:prstClr val="black"/>
                </a:solidFill>
                <a:latin typeface="Calibri" panose="020F0502020204030204"/>
              </a:rPr>
              <a:t>Lubrication</a:t>
            </a:r>
            <a:r>
              <a:rPr lang="hu-HU" sz="1500" u="none" dirty="0">
                <a:solidFill>
                  <a:prstClr val="black"/>
                </a:solidFill>
                <a:latin typeface="Calibri" panose="020F0502020204030204"/>
              </a:rPr>
              <a:t> </a:t>
            </a:r>
            <a:r>
              <a:rPr lang="hu-HU" sz="1500" u="none" dirty="0" err="1">
                <a:solidFill>
                  <a:prstClr val="black"/>
                </a:solidFill>
                <a:latin typeface="Calibri" panose="020F0502020204030204"/>
              </a:rPr>
              <a:t>theory</a:t>
            </a:r>
            <a:r>
              <a:rPr lang="hu-HU" sz="1500" u="none" dirty="0">
                <a:solidFill>
                  <a:prstClr val="black"/>
                </a:solidFill>
                <a:latin typeface="Calibri" panose="020F0502020204030204"/>
              </a:rPr>
              <a:t> of </a:t>
            </a:r>
            <a:r>
              <a:rPr lang="hu-HU" sz="1500" u="none" dirty="0" err="1">
                <a:solidFill>
                  <a:prstClr val="black"/>
                </a:solidFill>
                <a:latin typeface="Calibri" panose="020F0502020204030204"/>
              </a:rPr>
              <a:t>journal</a:t>
            </a:r>
            <a:r>
              <a:rPr lang="hu-HU" sz="1500" u="none" dirty="0">
                <a:solidFill>
                  <a:prstClr val="black"/>
                </a:solidFill>
                <a:latin typeface="Calibri" panose="020F0502020204030204"/>
              </a:rPr>
              <a:t> </a:t>
            </a:r>
            <a:r>
              <a:rPr lang="hu-HU" sz="1500" u="none" dirty="0" err="1">
                <a:solidFill>
                  <a:prstClr val="black"/>
                </a:solidFill>
                <a:latin typeface="Calibri" panose="020F0502020204030204"/>
              </a:rPr>
              <a:t>bearings</a:t>
            </a:r>
            <a:r>
              <a:rPr lang="hu-HU" sz="1500" u="none" dirty="0">
                <a:solidFill>
                  <a:prstClr val="black"/>
                </a:solidFill>
                <a:latin typeface="Calibri" panose="020F0502020204030204"/>
              </a:rPr>
              <a:t>, </a:t>
            </a:r>
            <a:r>
              <a:rPr lang="hu-HU" sz="1500" u="none" dirty="0" err="1">
                <a:solidFill>
                  <a:prstClr val="black"/>
                </a:solidFill>
                <a:latin typeface="Calibri" panose="020F0502020204030204"/>
              </a:rPr>
              <a:t>plain</a:t>
            </a:r>
            <a:r>
              <a:rPr lang="hu-HU" sz="1500" u="none" dirty="0">
                <a:solidFill>
                  <a:prstClr val="black"/>
                </a:solidFill>
                <a:latin typeface="Calibri" panose="020F0502020204030204"/>
              </a:rPr>
              <a:t> </a:t>
            </a:r>
            <a:r>
              <a:rPr lang="hu-HU" sz="1500" u="none" dirty="0" err="1">
                <a:solidFill>
                  <a:prstClr val="black"/>
                </a:solidFill>
                <a:latin typeface="Calibri" panose="020F0502020204030204"/>
              </a:rPr>
              <a:t>surface</a:t>
            </a:r>
            <a:r>
              <a:rPr lang="hu-HU" sz="1500" u="none" dirty="0">
                <a:solidFill>
                  <a:prstClr val="black"/>
                </a:solidFill>
                <a:latin typeface="Calibri" panose="020F0502020204030204"/>
              </a:rPr>
              <a:t> </a:t>
            </a:r>
            <a:r>
              <a:rPr lang="hu-HU" sz="1500" u="none" dirty="0" err="1">
                <a:solidFill>
                  <a:prstClr val="black"/>
                </a:solidFill>
                <a:latin typeface="Calibri" panose="020F0502020204030204"/>
              </a:rPr>
              <a:t>pairs</a:t>
            </a:r>
            <a:r>
              <a:rPr lang="hu-HU" sz="1500" u="none" dirty="0">
                <a:solidFill>
                  <a:prstClr val="black"/>
                </a:solidFill>
                <a:latin typeface="Calibri" panose="020F0502020204030204"/>
              </a:rPr>
              <a:t>.</a:t>
            </a:r>
          </a:p>
          <a:p>
            <a:pPr algn="just" fontAlgn="auto">
              <a:spcBef>
                <a:spcPts val="0"/>
              </a:spcBef>
              <a:spcAft>
                <a:spcPts val="0"/>
              </a:spcAft>
            </a:pPr>
            <a:endParaRPr lang="hu-HU" sz="1500" b="1" u="none" dirty="0">
              <a:solidFill>
                <a:prstClr val="black"/>
              </a:solidFill>
              <a:latin typeface="Calibri" panose="020F0502020204030204"/>
            </a:endParaRPr>
          </a:p>
          <a:p>
            <a:pPr algn="just" fontAlgn="auto">
              <a:spcBef>
                <a:spcPts val="0"/>
              </a:spcBef>
              <a:spcAft>
                <a:spcPts val="0"/>
              </a:spcAft>
            </a:pPr>
            <a:r>
              <a:rPr lang="en-US" sz="1500" b="1" i="0" u="none" dirty="0">
                <a:solidFill>
                  <a:srgbClr val="000000"/>
                </a:solidFill>
                <a:effectLst/>
                <a:latin typeface="Calibri" panose="020F0502020204030204" pitchFamily="34" charset="0"/>
              </a:rPr>
              <a:t>Institute laboratories</a:t>
            </a:r>
            <a:r>
              <a:rPr lang="hu-HU" sz="1500" b="1" u="none" dirty="0">
                <a:solidFill>
                  <a:prstClr val="black"/>
                </a:solidFill>
                <a:latin typeface="Calibri" panose="020F0502020204030204"/>
              </a:rPr>
              <a:t>:</a:t>
            </a:r>
          </a:p>
          <a:p>
            <a:pPr marL="214313" indent="-214313" algn="just" fontAlgn="auto">
              <a:spcBef>
                <a:spcPts val="0"/>
              </a:spcBef>
              <a:spcAft>
                <a:spcPts val="0"/>
              </a:spcAft>
              <a:buFont typeface="Wingdings" panose="05000000000000000000" pitchFamily="2" charset="2"/>
              <a:buChar char="Ø"/>
            </a:pPr>
            <a:r>
              <a:rPr lang="en-US" sz="1500" u="none" dirty="0">
                <a:solidFill>
                  <a:prstClr val="black"/>
                </a:solidFill>
                <a:latin typeface="Calibri" panose="020F0502020204030204"/>
              </a:rPr>
              <a:t>Acoustic Laboratory</a:t>
            </a:r>
            <a:endParaRPr lang="hu-HU" sz="1500" u="none" dirty="0">
              <a:solidFill>
                <a:prstClr val="black"/>
              </a:solidFill>
              <a:latin typeface="Calibri" panose="020F0502020204030204"/>
            </a:endParaRPr>
          </a:p>
          <a:p>
            <a:pPr marL="214313" indent="-214313" algn="just" fontAlgn="auto">
              <a:spcBef>
                <a:spcPts val="0"/>
              </a:spcBef>
              <a:spcAft>
                <a:spcPts val="0"/>
              </a:spcAft>
              <a:buFont typeface="Wingdings" panose="05000000000000000000" pitchFamily="2" charset="2"/>
              <a:buChar char="Ø"/>
            </a:pPr>
            <a:r>
              <a:rPr lang="en-US" sz="1500" u="none" dirty="0">
                <a:solidFill>
                  <a:prstClr val="black"/>
                </a:solidFill>
                <a:latin typeface="Calibri" panose="020F0502020204030204"/>
              </a:rPr>
              <a:t>Computer Lab</a:t>
            </a:r>
            <a:endParaRPr lang="hu-HU" sz="1500" u="none" dirty="0">
              <a:solidFill>
                <a:prstClr val="black"/>
              </a:solidFill>
              <a:latin typeface="Calibri" panose="020F0502020204030204"/>
            </a:endParaRPr>
          </a:p>
          <a:p>
            <a:pPr marL="214313" indent="-214313" algn="just" fontAlgn="auto">
              <a:spcBef>
                <a:spcPts val="0"/>
              </a:spcBef>
              <a:spcAft>
                <a:spcPts val="0"/>
              </a:spcAft>
              <a:buFont typeface="Wingdings" panose="05000000000000000000" pitchFamily="2" charset="2"/>
              <a:buChar char="Ø"/>
            </a:pPr>
            <a:r>
              <a:rPr lang="en-US" sz="1500" u="none" dirty="0">
                <a:solidFill>
                  <a:prstClr val="black"/>
                </a:solidFill>
                <a:latin typeface="Calibri" panose="020F0502020204030204"/>
              </a:rPr>
              <a:t>Bearing Mechanic Laboratory</a:t>
            </a:r>
            <a:endParaRPr lang="hu-HU" sz="1500" u="none" dirty="0">
              <a:solidFill>
                <a:prstClr val="black"/>
              </a:solidFill>
              <a:latin typeface="Calibri" panose="020F0502020204030204"/>
            </a:endParaRPr>
          </a:p>
          <a:p>
            <a:pPr marL="214313" indent="-214313" algn="just" fontAlgn="auto">
              <a:spcBef>
                <a:spcPts val="0"/>
              </a:spcBef>
              <a:spcAft>
                <a:spcPts val="0"/>
              </a:spcAft>
              <a:buFont typeface="Wingdings" panose="05000000000000000000" pitchFamily="2" charset="2"/>
              <a:buChar char="Ø"/>
            </a:pPr>
            <a:r>
              <a:rPr lang="en-US" sz="1500" u="none" dirty="0">
                <a:solidFill>
                  <a:prstClr val="black"/>
                </a:solidFill>
                <a:latin typeface="Calibri" panose="020F0502020204030204"/>
              </a:rPr>
              <a:t>3d Scanning</a:t>
            </a:r>
            <a:r>
              <a:rPr lang="hu-HU" altLang="hu-HU" sz="1500" u="none" dirty="0">
                <a:solidFill>
                  <a:prstClr val="black"/>
                </a:solidFill>
                <a:latin typeface="Calibri "/>
                <a:cs typeface="Times New Roman" panose="02020603050405020304" pitchFamily="18" charset="0"/>
              </a:rPr>
              <a:t>(Roland LPX-1200, Roland Pix-4)</a:t>
            </a:r>
          </a:p>
          <a:p>
            <a:pPr marL="214313" indent="-214313" algn="just" fontAlgn="auto">
              <a:spcBef>
                <a:spcPts val="0"/>
              </a:spcBef>
              <a:spcAft>
                <a:spcPts val="0"/>
              </a:spcAft>
              <a:buFont typeface="Wingdings" panose="05000000000000000000" pitchFamily="2" charset="2"/>
              <a:buChar char="Ø"/>
            </a:pPr>
            <a:r>
              <a:rPr lang="hu-HU" sz="1500" u="none" dirty="0" err="1">
                <a:solidFill>
                  <a:prstClr val="black"/>
                </a:solidFill>
                <a:latin typeface="Calibri" panose="020F0502020204030204"/>
              </a:rPr>
              <a:t>Prototype</a:t>
            </a:r>
            <a:r>
              <a:rPr lang="hu-HU" sz="1500" u="none" dirty="0">
                <a:solidFill>
                  <a:prstClr val="black"/>
                </a:solidFill>
                <a:latin typeface="Calibri" panose="020F0502020204030204"/>
              </a:rPr>
              <a:t> </a:t>
            </a:r>
            <a:r>
              <a:rPr lang="hu-HU" sz="1500" u="none" dirty="0" err="1">
                <a:solidFill>
                  <a:prstClr val="black"/>
                </a:solidFill>
                <a:latin typeface="Calibri" panose="020F0502020204030204"/>
              </a:rPr>
              <a:t>Manufacturing</a:t>
            </a:r>
            <a:r>
              <a:rPr lang="hu-HU" sz="1500" u="none" dirty="0">
                <a:solidFill>
                  <a:prstClr val="black"/>
                </a:solidFill>
                <a:latin typeface="Calibri" panose="020F0502020204030204"/>
              </a:rPr>
              <a:t> </a:t>
            </a:r>
            <a:r>
              <a:rPr lang="hu-HU" sz="1500" u="none" dirty="0" err="1">
                <a:solidFill>
                  <a:prstClr val="black"/>
                </a:solidFill>
                <a:latin typeface="Calibri" panose="020F0502020204030204"/>
              </a:rPr>
              <a:t>Laboratory</a:t>
            </a:r>
            <a:r>
              <a:rPr lang="hu-HU" sz="1500" u="none" dirty="0">
                <a:solidFill>
                  <a:prstClr val="black"/>
                </a:solidFill>
                <a:latin typeface="Calibri" panose="020F0502020204030204"/>
              </a:rPr>
              <a:t> (</a:t>
            </a:r>
            <a:r>
              <a:rPr lang="hu-HU" sz="1500" u="none" dirty="0" err="1">
                <a:solidFill>
                  <a:prstClr val="black"/>
                </a:solidFill>
                <a:latin typeface="Calibri" panose="020F0502020204030204"/>
              </a:rPr>
              <a:t>MakerBot</a:t>
            </a:r>
            <a:r>
              <a:rPr lang="hu-HU" sz="1500" u="none" dirty="0">
                <a:solidFill>
                  <a:prstClr val="black"/>
                </a:solidFill>
                <a:latin typeface="Calibri" panose="020F0502020204030204"/>
              </a:rPr>
              <a:t> </a:t>
            </a:r>
            <a:r>
              <a:rPr lang="hu-HU" sz="1500" u="none" dirty="0" err="1">
                <a:solidFill>
                  <a:prstClr val="black"/>
                </a:solidFill>
                <a:latin typeface="Calibri" panose="020F0502020204030204"/>
              </a:rPr>
              <a:t>Replicator</a:t>
            </a:r>
            <a:r>
              <a:rPr lang="hu-HU" sz="1500" u="none" dirty="0">
                <a:solidFill>
                  <a:prstClr val="black"/>
                </a:solidFill>
                <a:latin typeface="Calibri" panose="020F0502020204030204"/>
              </a:rPr>
              <a:t>, Roland MDX-650)</a:t>
            </a:r>
          </a:p>
          <a:p>
            <a:pPr marL="214313" indent="-214313" algn="just" fontAlgn="auto">
              <a:spcBef>
                <a:spcPts val="0"/>
              </a:spcBef>
              <a:spcAft>
                <a:spcPts val="0"/>
              </a:spcAft>
              <a:buFont typeface="Wingdings" panose="05000000000000000000" pitchFamily="2" charset="2"/>
              <a:buChar char="Ø"/>
            </a:pPr>
            <a:endParaRPr lang="hu-HU" sz="1500" u="none" dirty="0">
              <a:solidFill>
                <a:prstClr val="black"/>
              </a:solidFill>
              <a:latin typeface="Calibri" panose="020F0502020204030204"/>
            </a:endParaRPr>
          </a:p>
          <a:p>
            <a:pPr algn="just" fontAlgn="auto">
              <a:spcBef>
                <a:spcPts val="0"/>
              </a:spcBef>
              <a:spcAft>
                <a:spcPts val="0"/>
              </a:spcAft>
            </a:pPr>
            <a:r>
              <a:rPr lang="hu-HU" sz="1500" b="1" u="none" dirty="0">
                <a:solidFill>
                  <a:prstClr val="black"/>
                </a:solidFill>
                <a:latin typeface="Calibri" panose="020F0502020204030204"/>
              </a:rPr>
              <a:t>Main </a:t>
            </a:r>
            <a:r>
              <a:rPr lang="hu-HU" sz="1500" b="1" u="none" dirty="0" err="1">
                <a:solidFill>
                  <a:prstClr val="black"/>
                </a:solidFill>
                <a:latin typeface="Calibri" panose="020F0502020204030204"/>
              </a:rPr>
              <a:t>industrial</a:t>
            </a:r>
            <a:r>
              <a:rPr lang="hu-HU" sz="1500" b="1" u="none" dirty="0">
                <a:solidFill>
                  <a:prstClr val="black"/>
                </a:solidFill>
                <a:latin typeface="Calibri" panose="020F0502020204030204"/>
              </a:rPr>
              <a:t> </a:t>
            </a:r>
            <a:r>
              <a:rPr lang="hu-HU" sz="1500" b="1" u="none" dirty="0" err="1">
                <a:solidFill>
                  <a:prstClr val="black"/>
                </a:solidFill>
                <a:latin typeface="Calibri" panose="020F0502020204030204"/>
              </a:rPr>
              <a:t>partners</a:t>
            </a:r>
            <a:r>
              <a:rPr lang="hu-HU" sz="1500" b="1" u="none" dirty="0">
                <a:solidFill>
                  <a:prstClr val="black"/>
                </a:solidFill>
                <a:latin typeface="Calibri" panose="020F0502020204030204"/>
              </a:rPr>
              <a:t>:</a:t>
            </a:r>
          </a:p>
          <a:p>
            <a:pPr marL="214313" indent="-214313" algn="just" fontAlgn="auto">
              <a:spcBef>
                <a:spcPts val="0"/>
              </a:spcBef>
              <a:spcAft>
                <a:spcPts val="0"/>
              </a:spcAft>
              <a:buFont typeface="Wingdings" panose="05000000000000000000" pitchFamily="2" charset="2"/>
              <a:buChar char="Ø"/>
            </a:pPr>
            <a:r>
              <a:rPr lang="hu-HU" sz="1500" u="none" dirty="0">
                <a:solidFill>
                  <a:prstClr val="black"/>
                </a:solidFill>
                <a:latin typeface="Calibri" panose="020F0502020204030204"/>
              </a:rPr>
              <a:t>Rába </a:t>
            </a:r>
            <a:r>
              <a:rPr lang="hu-HU" sz="1500" u="none" dirty="0" err="1">
                <a:solidFill>
                  <a:prstClr val="black"/>
                </a:solidFill>
                <a:latin typeface="Calibri" panose="020F0502020204030204"/>
              </a:rPr>
              <a:t>Axle</a:t>
            </a:r>
            <a:r>
              <a:rPr lang="hu-HU" sz="1500" u="none" dirty="0">
                <a:solidFill>
                  <a:prstClr val="black"/>
                </a:solidFill>
                <a:latin typeface="Calibri" panose="020F0502020204030204"/>
              </a:rPr>
              <a:t> </a:t>
            </a:r>
          </a:p>
          <a:p>
            <a:pPr marL="214313" indent="-214313" algn="just" fontAlgn="auto">
              <a:spcBef>
                <a:spcPts val="0"/>
              </a:spcBef>
              <a:spcAft>
                <a:spcPts val="0"/>
              </a:spcAft>
              <a:buFont typeface="Wingdings" panose="05000000000000000000" pitchFamily="2" charset="2"/>
              <a:buChar char="Ø"/>
            </a:pPr>
            <a:r>
              <a:rPr lang="hu-HU" sz="1500" u="none" dirty="0" err="1">
                <a:solidFill>
                  <a:prstClr val="black"/>
                </a:solidFill>
                <a:latin typeface="Calibri" panose="020F0502020204030204"/>
              </a:rPr>
              <a:t>Holotech</a:t>
            </a:r>
            <a:r>
              <a:rPr lang="hu-HU" sz="1500" u="none" dirty="0">
                <a:solidFill>
                  <a:prstClr val="black"/>
                </a:solidFill>
                <a:latin typeface="Calibri" panose="020F0502020204030204"/>
              </a:rPr>
              <a:t> Hungary</a:t>
            </a:r>
          </a:p>
          <a:p>
            <a:pPr marL="214313" indent="-214313" algn="just" fontAlgn="auto">
              <a:spcBef>
                <a:spcPts val="0"/>
              </a:spcBef>
              <a:spcAft>
                <a:spcPts val="0"/>
              </a:spcAft>
              <a:buFont typeface="Wingdings" panose="05000000000000000000" pitchFamily="2" charset="2"/>
              <a:buChar char="Ø"/>
            </a:pPr>
            <a:r>
              <a:rPr lang="hu-HU" sz="1500" u="none" dirty="0" err="1">
                <a:solidFill>
                  <a:prstClr val="black"/>
                </a:solidFill>
                <a:latin typeface="Calibri" panose="020F0502020204030204"/>
              </a:rPr>
              <a:t>Jankovits</a:t>
            </a:r>
            <a:r>
              <a:rPr lang="hu-HU" sz="1500" u="none" dirty="0">
                <a:solidFill>
                  <a:prstClr val="black"/>
                </a:solidFill>
                <a:latin typeface="Calibri" panose="020F0502020204030204"/>
              </a:rPr>
              <a:t> </a:t>
            </a:r>
            <a:r>
              <a:rPr lang="hu-HU" sz="1500" u="none" dirty="0" err="1">
                <a:solidFill>
                  <a:prstClr val="black"/>
                </a:solidFill>
                <a:latin typeface="Calibri" panose="020F0502020204030204"/>
              </a:rPr>
              <a:t>Engineering</a:t>
            </a:r>
            <a:endParaRPr lang="hu-HU" sz="1500" u="none" dirty="0">
              <a:solidFill>
                <a:prstClr val="black"/>
              </a:solidFill>
              <a:latin typeface="Calibri" panose="020F0502020204030204"/>
            </a:endParaRPr>
          </a:p>
          <a:p>
            <a:pPr marL="214313" indent="-214313" algn="just" fontAlgn="auto">
              <a:spcBef>
                <a:spcPts val="0"/>
              </a:spcBef>
              <a:spcAft>
                <a:spcPts val="0"/>
              </a:spcAft>
              <a:buFont typeface="Wingdings" panose="05000000000000000000" pitchFamily="2" charset="2"/>
              <a:buChar char="Ø"/>
            </a:pPr>
            <a:r>
              <a:rPr lang="hu-HU" sz="1500" u="none" dirty="0">
                <a:solidFill>
                  <a:prstClr val="black"/>
                </a:solidFill>
                <a:latin typeface="Calibri" panose="020F0502020204030204"/>
              </a:rPr>
              <a:t>Bosch RBHM</a:t>
            </a:r>
          </a:p>
          <a:p>
            <a:pPr marL="214313" indent="-214313" algn="just" fontAlgn="auto">
              <a:spcBef>
                <a:spcPts val="0"/>
              </a:spcBef>
              <a:spcAft>
                <a:spcPts val="0"/>
              </a:spcAft>
              <a:buFont typeface="Wingdings" panose="05000000000000000000" pitchFamily="2" charset="2"/>
              <a:buChar char="Ø"/>
            </a:pPr>
            <a:r>
              <a:rPr lang="hu-HU" sz="1500" u="none" dirty="0">
                <a:solidFill>
                  <a:prstClr val="black"/>
                </a:solidFill>
                <a:latin typeface="Calibri" panose="020F0502020204030204"/>
              </a:rPr>
              <a:t>Bosch </a:t>
            </a:r>
            <a:r>
              <a:rPr lang="hu-HU" sz="1500" u="none" dirty="0" err="1">
                <a:solidFill>
                  <a:prstClr val="black"/>
                </a:solidFill>
                <a:latin typeface="Calibri" panose="020F0502020204030204"/>
              </a:rPr>
              <a:t>Power</a:t>
            </a:r>
            <a:r>
              <a:rPr lang="hu-HU" sz="1500" u="none" dirty="0">
                <a:solidFill>
                  <a:prstClr val="black"/>
                </a:solidFill>
                <a:latin typeface="Calibri" panose="020F0502020204030204"/>
              </a:rPr>
              <a:t> </a:t>
            </a:r>
            <a:r>
              <a:rPr lang="hu-HU" sz="1500" u="none" dirty="0" err="1">
                <a:solidFill>
                  <a:prstClr val="black"/>
                </a:solidFill>
                <a:latin typeface="Calibri" panose="020F0502020204030204"/>
              </a:rPr>
              <a:t>Tool</a:t>
            </a:r>
            <a:endParaRPr lang="hu-HU" sz="1500" u="none" dirty="0">
              <a:solidFill>
                <a:prstClr val="black"/>
              </a:solidFill>
              <a:latin typeface="Calibri" panose="020F0502020204030204"/>
            </a:endParaRPr>
          </a:p>
          <a:p>
            <a:pPr marL="214313" indent="-214313" algn="just" fontAlgn="auto">
              <a:spcBef>
                <a:spcPts val="0"/>
              </a:spcBef>
              <a:spcAft>
                <a:spcPts val="0"/>
              </a:spcAft>
              <a:buFont typeface="Wingdings" panose="05000000000000000000" pitchFamily="2" charset="2"/>
              <a:buChar char="Ø"/>
            </a:pPr>
            <a:r>
              <a:rPr lang="hu-HU" sz="1500" u="none" dirty="0">
                <a:solidFill>
                  <a:prstClr val="black"/>
                </a:solidFill>
                <a:latin typeface="Calibri" panose="020F0502020204030204"/>
              </a:rPr>
              <a:t>Nestlé</a:t>
            </a:r>
          </a:p>
          <a:p>
            <a:pPr algn="just" fontAlgn="auto">
              <a:spcBef>
                <a:spcPts val="0"/>
              </a:spcBef>
              <a:spcAft>
                <a:spcPts val="0"/>
              </a:spcAft>
            </a:pPr>
            <a:endParaRPr lang="hu-HU" sz="1300" b="1" u="none" dirty="0">
              <a:solidFill>
                <a:prstClr val="black"/>
              </a:solidFill>
              <a:latin typeface="Calibri" panose="020F0502020204030204"/>
            </a:endParaRPr>
          </a:p>
          <a:p>
            <a:pPr algn="just" fontAlgn="auto">
              <a:spcBef>
                <a:spcPts val="0"/>
              </a:spcBef>
              <a:spcAft>
                <a:spcPts val="0"/>
              </a:spcAft>
            </a:pPr>
            <a:endParaRPr lang="hu-HU" sz="1300" b="1" u="none" dirty="0">
              <a:solidFill>
                <a:prstClr val="black"/>
              </a:solidFill>
              <a:latin typeface="Calibri" panose="020F0502020204030204"/>
            </a:endParaRPr>
          </a:p>
          <a:p>
            <a:pPr algn="just" fontAlgn="auto">
              <a:spcBef>
                <a:spcPts val="0"/>
              </a:spcBef>
              <a:spcAft>
                <a:spcPts val="0"/>
              </a:spcAft>
            </a:pPr>
            <a:endParaRPr lang="hu-HU" sz="1300" u="none" dirty="0">
              <a:solidFill>
                <a:prstClr val="black"/>
              </a:solidFill>
              <a:latin typeface="Calibri" panose="020F0502020204030204"/>
            </a:endParaRPr>
          </a:p>
          <a:p>
            <a:pPr marL="214313" indent="-214313" algn="just" fontAlgn="auto">
              <a:spcBef>
                <a:spcPts val="0"/>
              </a:spcBef>
              <a:spcAft>
                <a:spcPts val="0"/>
              </a:spcAft>
              <a:buFont typeface="Wingdings" panose="05000000000000000000" pitchFamily="2" charset="2"/>
              <a:buChar char="Ø"/>
            </a:pPr>
            <a:endParaRPr lang="hu-HU" sz="1300" u="none" dirty="0">
              <a:solidFill>
                <a:prstClr val="black"/>
              </a:solidFill>
              <a:latin typeface="Calibri" panose="020F0502020204030204"/>
            </a:endParaRPr>
          </a:p>
          <a:p>
            <a:pPr algn="just" fontAlgn="auto">
              <a:spcBef>
                <a:spcPts val="0"/>
              </a:spcBef>
              <a:spcAft>
                <a:spcPts val="0"/>
              </a:spcAft>
            </a:pPr>
            <a:endParaRPr lang="hu-HU" sz="1300" b="1" u="none" dirty="0">
              <a:solidFill>
                <a:prstClr val="black"/>
              </a:solidFill>
              <a:latin typeface="Calibri" panose="020F0502020204030204"/>
            </a:endParaRPr>
          </a:p>
          <a:p>
            <a:pPr algn="just" fontAlgn="auto">
              <a:spcBef>
                <a:spcPts val="0"/>
              </a:spcBef>
              <a:spcAft>
                <a:spcPts val="0"/>
              </a:spcAft>
            </a:pPr>
            <a:endParaRPr lang="hu-HU" sz="1300" b="1" u="none" dirty="0">
              <a:solidFill>
                <a:prstClr val="black"/>
              </a:solidFill>
              <a:latin typeface="Calibri" panose="020F0502020204030204"/>
            </a:endParaRPr>
          </a:p>
          <a:p>
            <a:pPr algn="just" fontAlgn="auto">
              <a:spcBef>
                <a:spcPts val="0"/>
              </a:spcBef>
              <a:spcAft>
                <a:spcPts val="0"/>
              </a:spcAft>
            </a:pPr>
            <a:endParaRPr lang="hu-HU" sz="1300" b="1" u="none" dirty="0">
              <a:solidFill>
                <a:prstClr val="black"/>
              </a:solidFill>
              <a:latin typeface="Calibri" panose="020F0502020204030204"/>
            </a:endParaRPr>
          </a:p>
          <a:p>
            <a:pPr algn="just" fontAlgn="auto">
              <a:spcBef>
                <a:spcPts val="0"/>
              </a:spcBef>
              <a:spcAft>
                <a:spcPts val="0"/>
              </a:spcAft>
            </a:pPr>
            <a:endParaRPr lang="hu-HU" sz="1300" b="1" u="none" dirty="0">
              <a:solidFill>
                <a:prstClr val="black"/>
              </a:solidFill>
              <a:latin typeface="Calibri" panose="020F0502020204030204"/>
            </a:endParaRPr>
          </a:p>
        </p:txBody>
      </p:sp>
      <p:pic>
        <p:nvPicPr>
          <p:cNvPr id="4" name="Kép 3">
            <a:extLst>
              <a:ext uri="{FF2B5EF4-FFF2-40B4-BE49-F238E27FC236}">
                <a16:creationId xmlns:a16="http://schemas.microsoft.com/office/drawing/2014/main" id="{17237283-1C8C-4D44-91FB-631A9CB1BC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9760" t="12531" r="12201" b="6075"/>
          <a:stretch>
            <a:fillRect/>
          </a:stretch>
        </p:blipFill>
        <p:spPr bwMode="auto">
          <a:xfrm>
            <a:off x="6496543" y="3862192"/>
            <a:ext cx="2470054" cy="2026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a:extLst>
              <a:ext uri="{FF2B5EF4-FFF2-40B4-BE49-F238E27FC236}">
                <a16:creationId xmlns:a16="http://schemas.microsoft.com/office/drawing/2014/main" id="{DE40B1DA-608D-4967-8D05-5649CC560EB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22640" y="1375095"/>
            <a:ext cx="1674299" cy="2234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Kép 5">
            <a:extLst>
              <a:ext uri="{FF2B5EF4-FFF2-40B4-BE49-F238E27FC236}">
                <a16:creationId xmlns:a16="http://schemas.microsoft.com/office/drawing/2014/main" id="{D3CCF33E-9DDA-41C2-BF81-34F4BC903F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2832" r="24081"/>
          <a:stretch>
            <a:fillRect/>
          </a:stretch>
        </p:blipFill>
        <p:spPr bwMode="auto">
          <a:xfrm>
            <a:off x="7433240" y="1376931"/>
            <a:ext cx="1581943" cy="2234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églalap 6">
            <a:extLst>
              <a:ext uri="{FF2B5EF4-FFF2-40B4-BE49-F238E27FC236}">
                <a16:creationId xmlns:a16="http://schemas.microsoft.com/office/drawing/2014/main" id="{4EEAA299-896E-4C2B-A131-83DBA66D7C44}"/>
              </a:ext>
            </a:extLst>
          </p:cNvPr>
          <p:cNvSpPr/>
          <p:nvPr/>
        </p:nvSpPr>
        <p:spPr bwMode="auto">
          <a:xfrm>
            <a:off x="5422640" y="1375094"/>
            <a:ext cx="1672628" cy="2234247"/>
          </a:xfrm>
          <a:prstGeom prst="rect">
            <a:avLst/>
          </a:prstGeom>
          <a:noFill/>
          <a:ln w="38100" cap="flat" cmpd="sng" algn="ctr">
            <a:solidFill>
              <a:srgbClr val="0084CC"/>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2400" b="0" i="0" u="sng" strike="noStrike" cap="none" normalizeH="0" baseline="0">
              <a:ln>
                <a:noFill/>
              </a:ln>
              <a:solidFill>
                <a:schemeClr val="bg1"/>
              </a:solidFill>
              <a:effectLst/>
              <a:latin typeface="Times New Roman" panose="02020603050405020304" pitchFamily="18" charset="0"/>
            </a:endParaRPr>
          </a:p>
        </p:txBody>
      </p:sp>
      <p:sp>
        <p:nvSpPr>
          <p:cNvPr id="8" name="Téglalap 7">
            <a:extLst>
              <a:ext uri="{FF2B5EF4-FFF2-40B4-BE49-F238E27FC236}">
                <a16:creationId xmlns:a16="http://schemas.microsoft.com/office/drawing/2014/main" id="{55DFEF32-7DDA-4745-99FD-9A00EFA65704}"/>
              </a:ext>
            </a:extLst>
          </p:cNvPr>
          <p:cNvSpPr/>
          <p:nvPr/>
        </p:nvSpPr>
        <p:spPr bwMode="auto">
          <a:xfrm>
            <a:off x="7434085" y="1375094"/>
            <a:ext cx="1581098" cy="2234247"/>
          </a:xfrm>
          <a:prstGeom prst="rect">
            <a:avLst/>
          </a:prstGeom>
          <a:noFill/>
          <a:ln w="38100" cap="flat" cmpd="sng" algn="ctr">
            <a:solidFill>
              <a:srgbClr val="0084CC"/>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2400" b="0" i="0" u="sng" strike="noStrike" cap="none" normalizeH="0" baseline="0">
              <a:ln>
                <a:noFill/>
              </a:ln>
              <a:solidFill>
                <a:schemeClr val="bg1"/>
              </a:solidFill>
              <a:effectLst/>
              <a:latin typeface="Times New Roman" panose="02020603050405020304" pitchFamily="18" charset="0"/>
            </a:endParaRPr>
          </a:p>
        </p:txBody>
      </p:sp>
      <p:sp>
        <p:nvSpPr>
          <p:cNvPr id="9" name="Téglalap 8">
            <a:extLst>
              <a:ext uri="{FF2B5EF4-FFF2-40B4-BE49-F238E27FC236}">
                <a16:creationId xmlns:a16="http://schemas.microsoft.com/office/drawing/2014/main" id="{335F9623-2E3A-4D0F-8CA7-792FA54004C0}"/>
              </a:ext>
            </a:extLst>
          </p:cNvPr>
          <p:cNvSpPr/>
          <p:nvPr/>
        </p:nvSpPr>
        <p:spPr bwMode="auto">
          <a:xfrm>
            <a:off x="6512957" y="3864029"/>
            <a:ext cx="2437227" cy="2001425"/>
          </a:xfrm>
          <a:prstGeom prst="rect">
            <a:avLst/>
          </a:prstGeom>
          <a:noFill/>
          <a:ln w="38100" cap="flat" cmpd="sng" algn="ctr">
            <a:solidFill>
              <a:srgbClr val="0084CC"/>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2400" b="0" i="0" u="sng" strike="noStrike" cap="none" normalizeH="0" baseline="0">
              <a:ln>
                <a:noFill/>
              </a:ln>
              <a:solidFill>
                <a:schemeClr val="bg1"/>
              </a:solidFill>
              <a:effectLst/>
              <a:latin typeface="Times New Roman" panose="02020603050405020304" pitchFamily="18" charset="0"/>
            </a:endParaRPr>
          </a:p>
        </p:txBody>
      </p:sp>
    </p:spTree>
    <p:extLst>
      <p:ext uri="{BB962C8B-B14F-4D97-AF65-F5344CB8AC3E}">
        <p14:creationId xmlns:p14="http://schemas.microsoft.com/office/powerpoint/2010/main" val="25474200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ím 1">
            <a:extLst>
              <a:ext uri="{FF2B5EF4-FFF2-40B4-BE49-F238E27FC236}">
                <a16:creationId xmlns:a16="http://schemas.microsoft.com/office/drawing/2014/main" id="{DD9EBA2B-53D2-40EB-8C14-D35191DD1D15}"/>
              </a:ext>
            </a:extLst>
          </p:cNvPr>
          <p:cNvSpPr txBox="1">
            <a:spLocks/>
          </p:cNvSpPr>
          <p:nvPr/>
        </p:nvSpPr>
        <p:spPr>
          <a:xfrm>
            <a:off x="975935" y="450448"/>
            <a:ext cx="7265321" cy="401322"/>
          </a:xfrm>
          <a:prstGeom prst="rect">
            <a:avLst/>
          </a:prstGeom>
        </p:spPr>
        <p:txBody>
          <a:bodyPr/>
          <a:lstStyle>
            <a:lvl1pPr algn="ctr" defTabSz="457200" rtl="0" eaLnBrk="1" fontAlgn="base" hangingPunct="1">
              <a:spcBef>
                <a:spcPct val="0"/>
              </a:spcBef>
              <a:spcAft>
                <a:spcPct val="0"/>
              </a:spcAft>
              <a:defRPr sz="4400" kern="1200">
                <a:solidFill>
                  <a:schemeClr val="tx1"/>
                </a:solidFill>
                <a:latin typeface="+mj-lt"/>
                <a:ea typeface="+mj-ea"/>
                <a:cs typeface="+mj-cs"/>
              </a:defRPr>
            </a:lvl1pPr>
            <a:lvl2pPr algn="ctr" defTabSz="457200" rtl="0" eaLnBrk="1" fontAlgn="base" hangingPunct="1">
              <a:spcBef>
                <a:spcPct val="0"/>
              </a:spcBef>
              <a:spcAft>
                <a:spcPct val="0"/>
              </a:spcAft>
              <a:defRPr sz="4400">
                <a:solidFill>
                  <a:schemeClr val="tx1"/>
                </a:solidFill>
                <a:latin typeface="Calibri" pitchFamily="34" charset="0"/>
              </a:defRPr>
            </a:lvl2pPr>
            <a:lvl3pPr algn="ctr" defTabSz="457200" rtl="0" eaLnBrk="1" fontAlgn="base" hangingPunct="1">
              <a:spcBef>
                <a:spcPct val="0"/>
              </a:spcBef>
              <a:spcAft>
                <a:spcPct val="0"/>
              </a:spcAft>
              <a:defRPr sz="4400">
                <a:solidFill>
                  <a:schemeClr val="tx1"/>
                </a:solidFill>
                <a:latin typeface="Calibri" pitchFamily="34" charset="0"/>
              </a:defRPr>
            </a:lvl3pPr>
            <a:lvl4pPr algn="ctr" defTabSz="457200" rtl="0" eaLnBrk="1" fontAlgn="base" hangingPunct="1">
              <a:spcBef>
                <a:spcPct val="0"/>
              </a:spcBef>
              <a:spcAft>
                <a:spcPct val="0"/>
              </a:spcAft>
              <a:defRPr sz="4400">
                <a:solidFill>
                  <a:schemeClr val="tx1"/>
                </a:solidFill>
                <a:latin typeface="Calibri" pitchFamily="34" charset="0"/>
              </a:defRPr>
            </a:lvl4pPr>
            <a:lvl5pPr algn="ctr" defTabSz="457200" rtl="0" eaLnBrk="1" fontAlgn="base" hangingPunct="1">
              <a:spcBef>
                <a:spcPct val="0"/>
              </a:spcBef>
              <a:spcAft>
                <a:spcPct val="0"/>
              </a:spcAft>
              <a:defRPr sz="4400">
                <a:solidFill>
                  <a:schemeClr val="tx1"/>
                </a:solidFill>
                <a:latin typeface="Calibri" pitchFamily="34" charset="0"/>
              </a:defRPr>
            </a:lvl5pPr>
            <a:lvl6pPr marL="457200" algn="ctr" defTabSz="457200" rtl="0" eaLnBrk="1" fontAlgn="base" hangingPunct="1">
              <a:spcBef>
                <a:spcPct val="0"/>
              </a:spcBef>
              <a:spcAft>
                <a:spcPct val="0"/>
              </a:spcAft>
              <a:defRPr sz="4400">
                <a:solidFill>
                  <a:schemeClr val="tx1"/>
                </a:solidFill>
                <a:latin typeface="Calibri" pitchFamily="34" charset="0"/>
              </a:defRPr>
            </a:lvl6pPr>
            <a:lvl7pPr marL="914400" algn="ctr" defTabSz="457200" rtl="0" eaLnBrk="1" fontAlgn="base" hangingPunct="1">
              <a:spcBef>
                <a:spcPct val="0"/>
              </a:spcBef>
              <a:spcAft>
                <a:spcPct val="0"/>
              </a:spcAft>
              <a:defRPr sz="4400">
                <a:solidFill>
                  <a:schemeClr val="tx1"/>
                </a:solidFill>
                <a:latin typeface="Calibri" pitchFamily="34" charset="0"/>
              </a:defRPr>
            </a:lvl7pPr>
            <a:lvl8pPr marL="1371600" algn="ctr" defTabSz="457200" rtl="0" eaLnBrk="1" fontAlgn="base" hangingPunct="1">
              <a:spcBef>
                <a:spcPct val="0"/>
              </a:spcBef>
              <a:spcAft>
                <a:spcPct val="0"/>
              </a:spcAft>
              <a:defRPr sz="4400">
                <a:solidFill>
                  <a:schemeClr val="tx1"/>
                </a:solidFill>
                <a:latin typeface="Calibri" pitchFamily="34" charset="0"/>
              </a:defRPr>
            </a:lvl8pPr>
            <a:lvl9pPr marL="1828800" algn="ctr" defTabSz="457200" rtl="0" eaLnBrk="1" fontAlgn="base" hangingPunct="1">
              <a:spcBef>
                <a:spcPct val="0"/>
              </a:spcBef>
              <a:spcAft>
                <a:spcPct val="0"/>
              </a:spcAft>
              <a:defRPr sz="4400">
                <a:solidFill>
                  <a:schemeClr val="tx1"/>
                </a:solidFill>
                <a:latin typeface="Calibri"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all" spc="0" normalizeH="0" noProof="0" dirty="0">
                <a:ln>
                  <a:noFill/>
                </a:ln>
                <a:solidFill>
                  <a:srgbClr val="0E5B87"/>
                </a:solidFill>
                <a:effectLst/>
                <a:uLnTx/>
                <a:uFillTx/>
                <a:latin typeface="Arial" panose="020B0604020202020204" pitchFamily="34" charset="0"/>
                <a:ea typeface="+mj-ea"/>
                <a:cs typeface="Arial" panose="020B0604020202020204" pitchFamily="34" charset="0"/>
              </a:rPr>
              <a:t>INSTITUTE OF MANUFACTURING SCIENCE</a:t>
            </a:r>
          </a:p>
        </p:txBody>
      </p:sp>
      <p:pic>
        <p:nvPicPr>
          <p:cNvPr id="17" name="Kép 16">
            <a:extLst>
              <a:ext uri="{FF2B5EF4-FFF2-40B4-BE49-F238E27FC236}">
                <a16:creationId xmlns:a16="http://schemas.microsoft.com/office/drawing/2014/main" id="{68719CA0-1A74-4A57-A5F7-065CFB9F889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282353" y="173906"/>
            <a:ext cx="861647" cy="897204"/>
          </a:xfrm>
          <a:prstGeom prst="rect">
            <a:avLst/>
          </a:prstGeom>
        </p:spPr>
      </p:pic>
      <p:sp>
        <p:nvSpPr>
          <p:cNvPr id="4" name="Szövegdoboz 3">
            <a:extLst>
              <a:ext uri="{FF2B5EF4-FFF2-40B4-BE49-F238E27FC236}">
                <a16:creationId xmlns:a16="http://schemas.microsoft.com/office/drawing/2014/main" id="{7B401DF7-5B9D-424B-AE2A-F105CC5FF2BD}"/>
              </a:ext>
            </a:extLst>
          </p:cNvPr>
          <p:cNvSpPr txBox="1"/>
          <p:nvPr/>
        </p:nvSpPr>
        <p:spPr>
          <a:xfrm>
            <a:off x="191385" y="1100944"/>
            <a:ext cx="3563579" cy="2631490"/>
          </a:xfrm>
          <a:prstGeom prst="rect">
            <a:avLst/>
          </a:prstGeom>
          <a:noFill/>
        </p:spPr>
        <p:txBody>
          <a:bodyPr wrap="square" rtlCol="0">
            <a:spAutoFit/>
          </a:bodyPr>
          <a:lstStyle/>
          <a:p>
            <a:pPr fontAlgn="auto">
              <a:spcBef>
                <a:spcPts val="0"/>
              </a:spcBef>
              <a:spcAft>
                <a:spcPts val="0"/>
              </a:spcAft>
            </a:pPr>
            <a:r>
              <a:rPr lang="en-GB" sz="1500" b="1" u="none" dirty="0">
                <a:solidFill>
                  <a:prstClr val="black"/>
                </a:solidFill>
                <a:latin typeface="Calibri" panose="020F0502020204030204"/>
              </a:rPr>
              <a:t>Education:</a:t>
            </a:r>
          </a:p>
          <a:p>
            <a:pPr marL="214313" indent="-214313" fontAlgn="auto">
              <a:spcBef>
                <a:spcPts val="0"/>
              </a:spcBef>
              <a:spcAft>
                <a:spcPts val="0"/>
              </a:spcAft>
              <a:buFont typeface="Wingdings" panose="05000000000000000000" pitchFamily="2" charset="2"/>
              <a:buChar char="Ø"/>
            </a:pPr>
            <a:r>
              <a:rPr lang="en-GB" sz="1500" u="none" dirty="0">
                <a:solidFill>
                  <a:prstClr val="black"/>
                </a:solidFill>
                <a:latin typeface="Calibri" panose="020F0502020204030204"/>
              </a:rPr>
              <a:t>Mechanical Engineering Profession</a:t>
            </a:r>
          </a:p>
          <a:p>
            <a:pPr marL="404813" indent="-214313" fontAlgn="auto">
              <a:spcBef>
                <a:spcPts val="0"/>
              </a:spcBef>
              <a:spcAft>
                <a:spcPts val="0"/>
              </a:spcAft>
              <a:buFont typeface="Arial" panose="020B0604020202020204" pitchFamily="34" charset="0"/>
              <a:buChar char="•"/>
            </a:pPr>
            <a:r>
              <a:rPr lang="en-GB" sz="1500" u="none" dirty="0">
                <a:solidFill>
                  <a:prstClr val="black"/>
                </a:solidFill>
                <a:latin typeface="Calibri" panose="020F0502020204030204"/>
              </a:rPr>
              <a:t>Manufacturing Technology, BSc </a:t>
            </a:r>
          </a:p>
          <a:p>
            <a:pPr marL="404813" indent="-214313" fontAlgn="auto">
              <a:spcBef>
                <a:spcPts val="0"/>
              </a:spcBef>
              <a:spcAft>
                <a:spcPts val="0"/>
              </a:spcAft>
              <a:buFont typeface="Arial" panose="020B0604020202020204" pitchFamily="34" charset="0"/>
              <a:buChar char="•"/>
            </a:pPr>
            <a:r>
              <a:rPr lang="en-GB" sz="1500" u="none" dirty="0">
                <a:solidFill>
                  <a:prstClr val="black"/>
                </a:solidFill>
                <a:latin typeface="Calibri" panose="020F0502020204030204"/>
              </a:rPr>
              <a:t>Quality Assurance, BSc </a:t>
            </a:r>
          </a:p>
          <a:p>
            <a:pPr marL="404813" indent="-214313" fontAlgn="auto">
              <a:spcBef>
                <a:spcPts val="0"/>
              </a:spcBef>
              <a:spcAft>
                <a:spcPts val="0"/>
              </a:spcAft>
              <a:buFont typeface="Arial" panose="020B0604020202020204" pitchFamily="34" charset="0"/>
              <a:buChar char="•"/>
            </a:pPr>
            <a:r>
              <a:rPr lang="en-GB" sz="1500" u="none" dirty="0">
                <a:solidFill>
                  <a:prstClr val="black"/>
                </a:solidFill>
                <a:latin typeface="Calibri" panose="020F0502020204030204"/>
              </a:rPr>
              <a:t>Manufacturing Technology </a:t>
            </a:r>
            <a:br>
              <a:rPr lang="en-GB" sz="1500" u="none" dirty="0">
                <a:solidFill>
                  <a:prstClr val="black"/>
                </a:solidFill>
                <a:latin typeface="Calibri" panose="020F0502020204030204"/>
              </a:rPr>
            </a:br>
            <a:r>
              <a:rPr lang="en-GB" sz="1500" u="none" dirty="0">
                <a:solidFill>
                  <a:prstClr val="black"/>
                </a:solidFill>
                <a:latin typeface="Calibri" panose="020F0502020204030204"/>
              </a:rPr>
              <a:t>and Systems, MSc</a:t>
            </a:r>
          </a:p>
          <a:p>
            <a:pPr marL="404813" indent="-214313" fontAlgn="auto">
              <a:spcBef>
                <a:spcPts val="0"/>
              </a:spcBef>
              <a:spcAft>
                <a:spcPts val="0"/>
              </a:spcAft>
              <a:buFont typeface="Arial" panose="020B0604020202020204" pitchFamily="34" charset="0"/>
              <a:buChar char="•"/>
            </a:pPr>
            <a:r>
              <a:rPr lang="en-GB" sz="1500" u="none" dirty="0">
                <a:solidFill>
                  <a:prstClr val="black"/>
                </a:solidFill>
                <a:latin typeface="Calibri" panose="020F0502020204030204"/>
              </a:rPr>
              <a:t>Quality Assurance, MSc specialities.</a:t>
            </a:r>
          </a:p>
          <a:p>
            <a:pPr marL="214313" indent="-214313" fontAlgn="auto">
              <a:spcBef>
                <a:spcPts val="0"/>
              </a:spcBef>
              <a:spcAft>
                <a:spcPts val="0"/>
              </a:spcAft>
              <a:buFont typeface="Wingdings" panose="05000000000000000000" pitchFamily="2" charset="2"/>
              <a:buChar char="Ø"/>
            </a:pPr>
            <a:r>
              <a:rPr lang="en-GB" sz="1500" u="none" dirty="0">
                <a:solidFill>
                  <a:prstClr val="black"/>
                </a:solidFill>
                <a:latin typeface="Calibri" panose="020F0502020204030204"/>
              </a:rPr>
              <a:t>Students graduate annually from the institute</a:t>
            </a:r>
          </a:p>
          <a:p>
            <a:pPr marL="404813" indent="-214313" fontAlgn="auto">
              <a:spcBef>
                <a:spcPts val="0"/>
              </a:spcBef>
              <a:spcAft>
                <a:spcPts val="0"/>
              </a:spcAft>
              <a:buFont typeface="Arial" panose="020B0604020202020204" pitchFamily="34" charset="0"/>
              <a:buChar char="•"/>
              <a:defRPr/>
            </a:pPr>
            <a:r>
              <a:rPr lang="en-GB" altLang="hu-HU" sz="1500" u="none" dirty="0">
                <a:solidFill>
                  <a:prstClr val="black"/>
                </a:solidFill>
                <a:latin typeface="Calibri" panose="020F0502020204030204"/>
              </a:rPr>
              <a:t>60 BSc thesis</a:t>
            </a:r>
          </a:p>
          <a:p>
            <a:pPr marL="404813" indent="-214313" fontAlgn="auto">
              <a:spcBef>
                <a:spcPts val="0"/>
              </a:spcBef>
              <a:spcAft>
                <a:spcPts val="0"/>
              </a:spcAft>
              <a:buFont typeface="Arial" panose="020B0604020202020204" pitchFamily="34" charset="0"/>
              <a:buChar char="•"/>
              <a:defRPr/>
            </a:pPr>
            <a:r>
              <a:rPr lang="en-GB" altLang="hu-HU" sz="1500" u="none" dirty="0">
                <a:solidFill>
                  <a:prstClr val="black"/>
                </a:solidFill>
                <a:latin typeface="Calibri" panose="020F0502020204030204"/>
              </a:rPr>
              <a:t>20 MSc thesis</a:t>
            </a:r>
          </a:p>
        </p:txBody>
      </p:sp>
      <p:sp>
        <p:nvSpPr>
          <p:cNvPr id="5" name="Szövegdoboz 4">
            <a:extLst>
              <a:ext uri="{FF2B5EF4-FFF2-40B4-BE49-F238E27FC236}">
                <a16:creationId xmlns:a16="http://schemas.microsoft.com/office/drawing/2014/main" id="{3A7AD718-6897-47DC-A006-5CDABBCF5DE2}"/>
              </a:ext>
            </a:extLst>
          </p:cNvPr>
          <p:cNvSpPr txBox="1"/>
          <p:nvPr/>
        </p:nvSpPr>
        <p:spPr>
          <a:xfrm>
            <a:off x="3693584" y="1061627"/>
            <a:ext cx="3039644" cy="1938992"/>
          </a:xfrm>
          <a:prstGeom prst="rect">
            <a:avLst/>
          </a:prstGeom>
          <a:noFill/>
        </p:spPr>
        <p:txBody>
          <a:bodyPr wrap="square" rtlCol="0">
            <a:spAutoFit/>
          </a:bodyPr>
          <a:lstStyle/>
          <a:p>
            <a:pPr fontAlgn="auto">
              <a:spcBef>
                <a:spcPts val="0"/>
              </a:spcBef>
              <a:spcAft>
                <a:spcPts val="0"/>
              </a:spcAft>
            </a:pPr>
            <a:r>
              <a:rPr lang="en-GB" sz="1500" b="1" u="none" dirty="0">
                <a:solidFill>
                  <a:prstClr val="black"/>
                </a:solidFill>
                <a:latin typeface="Calibri" panose="020F0502020204030204"/>
              </a:rPr>
              <a:t>Research fields:</a:t>
            </a:r>
          </a:p>
          <a:p>
            <a:pPr marL="257175" indent="-257175" fontAlgn="auto">
              <a:spcBef>
                <a:spcPts val="0"/>
              </a:spcBef>
              <a:spcAft>
                <a:spcPts val="0"/>
              </a:spcAft>
              <a:buFont typeface="Wingdings" panose="05000000000000000000" pitchFamily="2" charset="2"/>
              <a:buChar char="Ø"/>
            </a:pPr>
            <a:r>
              <a:rPr lang="en-GB" sz="1500" u="none" dirty="0">
                <a:solidFill>
                  <a:prstClr val="black"/>
                </a:solidFill>
                <a:latin typeface="Calibri" panose="020F0502020204030204"/>
              </a:rPr>
              <a:t>Manufacturing </a:t>
            </a:r>
            <a:br>
              <a:rPr lang="en-GB" sz="1500" u="none" dirty="0">
                <a:solidFill>
                  <a:prstClr val="black"/>
                </a:solidFill>
                <a:latin typeface="Calibri" panose="020F0502020204030204"/>
              </a:rPr>
            </a:br>
            <a:r>
              <a:rPr lang="en-GB" sz="1500" u="none" dirty="0">
                <a:solidFill>
                  <a:prstClr val="black"/>
                </a:solidFill>
                <a:latin typeface="Calibri" panose="020F0502020204030204"/>
              </a:rPr>
              <a:t>systems</a:t>
            </a:r>
          </a:p>
          <a:p>
            <a:pPr marL="257175" indent="-257175" fontAlgn="auto">
              <a:spcBef>
                <a:spcPts val="0"/>
              </a:spcBef>
              <a:spcAft>
                <a:spcPts val="0"/>
              </a:spcAft>
              <a:buFont typeface="Wingdings" panose="05000000000000000000" pitchFamily="2" charset="2"/>
              <a:buChar char="Ø"/>
            </a:pPr>
            <a:r>
              <a:rPr lang="en-GB" sz="1500" u="none" dirty="0">
                <a:solidFill>
                  <a:prstClr val="black"/>
                </a:solidFill>
                <a:latin typeface="Calibri" panose="020F0502020204030204"/>
              </a:rPr>
              <a:t>Manufacturing </a:t>
            </a:r>
            <a:br>
              <a:rPr lang="en-GB" sz="1500" u="none" dirty="0">
                <a:solidFill>
                  <a:prstClr val="black"/>
                </a:solidFill>
                <a:latin typeface="Calibri" panose="020F0502020204030204"/>
              </a:rPr>
            </a:br>
            <a:r>
              <a:rPr lang="en-GB" sz="1500" u="none" dirty="0">
                <a:solidFill>
                  <a:prstClr val="black"/>
                </a:solidFill>
                <a:latin typeface="Calibri" panose="020F0502020204030204"/>
              </a:rPr>
              <a:t>processes</a:t>
            </a:r>
          </a:p>
          <a:p>
            <a:pPr marL="257175" indent="-257175" fontAlgn="auto">
              <a:spcBef>
                <a:spcPts val="0"/>
              </a:spcBef>
              <a:spcAft>
                <a:spcPts val="0"/>
              </a:spcAft>
              <a:buFont typeface="Wingdings" panose="05000000000000000000" pitchFamily="2" charset="2"/>
              <a:buChar char="Ø"/>
            </a:pPr>
            <a:r>
              <a:rPr lang="en-GB" sz="1500" u="none" dirty="0">
                <a:solidFill>
                  <a:prstClr val="black"/>
                </a:solidFill>
                <a:latin typeface="Calibri" panose="020F0502020204030204"/>
              </a:rPr>
              <a:t>Quality assurance</a:t>
            </a:r>
          </a:p>
          <a:p>
            <a:pPr marL="257175" indent="-257175" fontAlgn="auto">
              <a:spcBef>
                <a:spcPts val="0"/>
              </a:spcBef>
              <a:spcAft>
                <a:spcPts val="0"/>
              </a:spcAft>
              <a:buFont typeface="Wingdings" panose="05000000000000000000" pitchFamily="2" charset="2"/>
              <a:buChar char="Ø"/>
            </a:pPr>
            <a:r>
              <a:rPr lang="en-GB" sz="1500" u="none" dirty="0">
                <a:solidFill>
                  <a:prstClr val="black"/>
                </a:solidFill>
                <a:latin typeface="Calibri" panose="020F0502020204030204"/>
              </a:rPr>
              <a:t>Vehicle production </a:t>
            </a:r>
            <a:br>
              <a:rPr lang="en-GB" sz="1500" u="none" dirty="0">
                <a:solidFill>
                  <a:prstClr val="black"/>
                </a:solidFill>
                <a:latin typeface="Calibri" panose="020F0502020204030204"/>
              </a:rPr>
            </a:br>
            <a:r>
              <a:rPr lang="en-GB" sz="1500" u="none" dirty="0">
                <a:solidFill>
                  <a:prstClr val="black"/>
                </a:solidFill>
                <a:latin typeface="Calibri" panose="020F0502020204030204"/>
              </a:rPr>
              <a:t>and assembly</a:t>
            </a:r>
          </a:p>
        </p:txBody>
      </p:sp>
      <p:sp>
        <p:nvSpPr>
          <p:cNvPr id="6" name="Szövegdoboz 5">
            <a:extLst>
              <a:ext uri="{FF2B5EF4-FFF2-40B4-BE49-F238E27FC236}">
                <a16:creationId xmlns:a16="http://schemas.microsoft.com/office/drawing/2014/main" id="{04C2E7A3-C4FB-4673-B35E-D20A639A758C}"/>
              </a:ext>
            </a:extLst>
          </p:cNvPr>
          <p:cNvSpPr txBox="1"/>
          <p:nvPr/>
        </p:nvSpPr>
        <p:spPr>
          <a:xfrm>
            <a:off x="6461597" y="3416601"/>
            <a:ext cx="2800936" cy="1708160"/>
          </a:xfrm>
          <a:prstGeom prst="rect">
            <a:avLst/>
          </a:prstGeom>
          <a:noFill/>
        </p:spPr>
        <p:txBody>
          <a:bodyPr wrap="square" rtlCol="0">
            <a:spAutoFit/>
          </a:bodyPr>
          <a:lstStyle/>
          <a:p>
            <a:pPr fontAlgn="auto">
              <a:spcBef>
                <a:spcPts val="0"/>
              </a:spcBef>
              <a:spcAft>
                <a:spcPts val="0"/>
              </a:spcAft>
            </a:pPr>
            <a:r>
              <a:rPr lang="en-GB" sz="1500" b="1" u="none" dirty="0">
                <a:solidFill>
                  <a:prstClr val="black"/>
                </a:solidFill>
                <a:latin typeface="Calibri" panose="020F0502020204030204"/>
              </a:rPr>
              <a:t>Laboratories:</a:t>
            </a:r>
          </a:p>
          <a:p>
            <a:pPr marL="214313" indent="-214313" fontAlgn="auto">
              <a:spcBef>
                <a:spcPts val="0"/>
              </a:spcBef>
              <a:spcAft>
                <a:spcPts val="0"/>
              </a:spcAft>
              <a:buFont typeface="Wingdings" panose="05000000000000000000" pitchFamily="2" charset="2"/>
              <a:buChar char="Ø"/>
            </a:pPr>
            <a:r>
              <a:rPr lang="en-GB" sz="1500" u="none" dirty="0">
                <a:solidFill>
                  <a:prstClr val="black"/>
                </a:solidFill>
                <a:latin typeface="Calibri" panose="020F0502020204030204"/>
              </a:rPr>
              <a:t>Machining, 30 machine-tools</a:t>
            </a:r>
            <a:br>
              <a:rPr lang="en-GB" sz="1500" u="none" dirty="0">
                <a:solidFill>
                  <a:prstClr val="black"/>
                </a:solidFill>
                <a:latin typeface="Calibri" panose="020F0502020204030204"/>
              </a:rPr>
            </a:br>
            <a:r>
              <a:rPr lang="en-GB" sz="1500" u="none" dirty="0">
                <a:solidFill>
                  <a:prstClr val="black"/>
                </a:solidFill>
                <a:latin typeface="Calibri" panose="020F0502020204030204"/>
              </a:rPr>
              <a:t>7 CNC</a:t>
            </a:r>
          </a:p>
          <a:p>
            <a:pPr marL="214313" indent="-214313" fontAlgn="auto">
              <a:spcBef>
                <a:spcPts val="0"/>
              </a:spcBef>
              <a:spcAft>
                <a:spcPts val="0"/>
              </a:spcAft>
              <a:buFont typeface="Wingdings" panose="05000000000000000000" pitchFamily="2" charset="2"/>
              <a:buChar char="Ø"/>
            </a:pPr>
            <a:r>
              <a:rPr lang="en-GB" sz="1500" u="none" dirty="0">
                <a:solidFill>
                  <a:prstClr val="black"/>
                </a:solidFill>
                <a:latin typeface="Calibri" panose="020F0502020204030204"/>
              </a:rPr>
              <a:t>Surface topography</a:t>
            </a:r>
          </a:p>
          <a:p>
            <a:pPr marL="214313" indent="-214313" fontAlgn="auto">
              <a:spcBef>
                <a:spcPts val="0"/>
              </a:spcBef>
              <a:spcAft>
                <a:spcPts val="0"/>
              </a:spcAft>
              <a:buFont typeface="Wingdings" panose="05000000000000000000" pitchFamily="2" charset="2"/>
              <a:buChar char="Ø"/>
            </a:pPr>
            <a:r>
              <a:rPr lang="en-GB" sz="1500" u="none" dirty="0">
                <a:solidFill>
                  <a:prstClr val="black"/>
                </a:solidFill>
                <a:latin typeface="Calibri" panose="020F0502020204030204"/>
              </a:rPr>
              <a:t>Form and shape deviation</a:t>
            </a:r>
          </a:p>
          <a:p>
            <a:pPr marL="214313" indent="-214313" fontAlgn="auto">
              <a:spcBef>
                <a:spcPts val="0"/>
              </a:spcBef>
              <a:spcAft>
                <a:spcPts val="0"/>
              </a:spcAft>
              <a:buFont typeface="Wingdings" panose="05000000000000000000" pitchFamily="2" charset="2"/>
              <a:buChar char="Ø"/>
            </a:pPr>
            <a:r>
              <a:rPr lang="en-GB" sz="1500" u="none" dirty="0">
                <a:solidFill>
                  <a:prstClr val="black"/>
                </a:solidFill>
                <a:latin typeface="Calibri" panose="020F0502020204030204"/>
              </a:rPr>
              <a:t>Fine measurement</a:t>
            </a:r>
          </a:p>
          <a:p>
            <a:pPr marL="214313" indent="-214313" fontAlgn="auto">
              <a:spcBef>
                <a:spcPts val="0"/>
              </a:spcBef>
              <a:spcAft>
                <a:spcPts val="0"/>
              </a:spcAft>
              <a:buFont typeface="Wingdings" panose="05000000000000000000" pitchFamily="2" charset="2"/>
              <a:buChar char="Ø"/>
            </a:pPr>
            <a:r>
              <a:rPr lang="en-GB" sz="1500" u="none" dirty="0">
                <a:solidFill>
                  <a:prstClr val="black"/>
                </a:solidFill>
                <a:latin typeface="Calibri" panose="020F0502020204030204"/>
              </a:rPr>
              <a:t>CAD/CAM</a:t>
            </a:r>
          </a:p>
        </p:txBody>
      </p:sp>
      <p:pic>
        <p:nvPicPr>
          <p:cNvPr id="7" name="Kép 6">
            <a:extLst>
              <a:ext uri="{FF2B5EF4-FFF2-40B4-BE49-F238E27FC236}">
                <a16:creationId xmlns:a16="http://schemas.microsoft.com/office/drawing/2014/main" id="{F1FBD0C4-A6B9-427B-AEDA-B71FDD2DF9B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6208" b="11812"/>
          <a:stretch/>
        </p:blipFill>
        <p:spPr>
          <a:xfrm>
            <a:off x="174234" y="4084587"/>
            <a:ext cx="3370976" cy="1393068"/>
          </a:xfrm>
          <a:prstGeom prst="rect">
            <a:avLst/>
          </a:prstGeom>
        </p:spPr>
      </p:pic>
      <p:pic>
        <p:nvPicPr>
          <p:cNvPr id="8" name="Kép 7" descr="555555555555555.PNG">
            <a:extLst>
              <a:ext uri="{FF2B5EF4-FFF2-40B4-BE49-F238E27FC236}">
                <a16:creationId xmlns:a16="http://schemas.microsoft.com/office/drawing/2014/main" id="{2087EA85-1BAF-4EF3-A163-D0854E17F4FD}"/>
              </a:ext>
            </a:extLst>
          </p:cNvPr>
          <p:cNvPicPr>
            <a:picLocks noChangeAspect="1"/>
          </p:cNvPicPr>
          <p:nvPr/>
        </p:nvPicPr>
        <p:blipFill>
          <a:blip r:embed="rId5" cstate="print"/>
          <a:stretch>
            <a:fillRect/>
          </a:stretch>
        </p:blipFill>
        <p:spPr>
          <a:xfrm>
            <a:off x="3758976" y="2970630"/>
            <a:ext cx="2453538" cy="1875087"/>
          </a:xfrm>
          <a:prstGeom prst="rect">
            <a:avLst/>
          </a:prstGeom>
        </p:spPr>
      </p:pic>
      <p:pic>
        <p:nvPicPr>
          <p:cNvPr id="9" name="Picture 56" descr="PIX4430">
            <a:extLst>
              <a:ext uri="{FF2B5EF4-FFF2-40B4-BE49-F238E27FC236}">
                <a16:creationId xmlns:a16="http://schemas.microsoft.com/office/drawing/2014/main" id="{70BACDF8-8791-47F8-8866-20026E70C61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58976" y="4995886"/>
            <a:ext cx="1214438" cy="801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7" descr="PIX2151">
            <a:extLst>
              <a:ext uri="{FF2B5EF4-FFF2-40B4-BE49-F238E27FC236}">
                <a16:creationId xmlns:a16="http://schemas.microsoft.com/office/drawing/2014/main" id="{BB5EDB85-539A-43E0-8003-7EAE951D743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53924" y="4995886"/>
            <a:ext cx="1215628"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églalap 10">
            <a:extLst>
              <a:ext uri="{FF2B5EF4-FFF2-40B4-BE49-F238E27FC236}">
                <a16:creationId xmlns:a16="http://schemas.microsoft.com/office/drawing/2014/main" id="{7CAA979E-5267-48D9-B2C1-1E812E4766E7}"/>
              </a:ext>
            </a:extLst>
          </p:cNvPr>
          <p:cNvSpPr/>
          <p:nvPr/>
        </p:nvSpPr>
        <p:spPr>
          <a:xfrm>
            <a:off x="6488240" y="5077898"/>
            <a:ext cx="2413398" cy="992579"/>
          </a:xfrm>
          <a:prstGeom prst="rect">
            <a:avLst/>
          </a:prstGeom>
        </p:spPr>
        <p:txBody>
          <a:bodyPr wrap="square">
            <a:spAutoFit/>
          </a:bodyPr>
          <a:lstStyle/>
          <a:p>
            <a:pPr fontAlgn="auto">
              <a:spcBef>
                <a:spcPts val="0"/>
              </a:spcBef>
              <a:spcAft>
                <a:spcPts val="0"/>
              </a:spcAft>
            </a:pPr>
            <a:r>
              <a:rPr lang="en-GB" sz="1500" b="1" u="none" dirty="0">
                <a:solidFill>
                  <a:prstClr val="black"/>
                </a:solidFill>
                <a:latin typeface="Calibri" panose="020F0502020204030204"/>
              </a:rPr>
              <a:t>Main industrial partners:</a:t>
            </a:r>
          </a:p>
          <a:p>
            <a:pPr marL="214313" indent="-214313" fontAlgn="auto">
              <a:spcBef>
                <a:spcPts val="0"/>
              </a:spcBef>
              <a:spcAft>
                <a:spcPts val="0"/>
              </a:spcAft>
              <a:buFont typeface="Wingdings" panose="05000000000000000000" pitchFamily="2" charset="2"/>
              <a:buChar char="Ø"/>
            </a:pPr>
            <a:r>
              <a:rPr lang="en-GB" sz="1500" u="none" dirty="0">
                <a:solidFill>
                  <a:prstClr val="black"/>
                </a:solidFill>
                <a:latin typeface="Calibri" panose="020F0502020204030204"/>
              </a:rPr>
              <a:t>ZF </a:t>
            </a:r>
            <a:r>
              <a:rPr lang="en-GB" sz="1500" u="none" dirty="0" err="1">
                <a:solidFill>
                  <a:prstClr val="black"/>
                </a:solidFill>
                <a:latin typeface="Calibri" panose="020F0502020204030204"/>
              </a:rPr>
              <a:t>Hungaria</a:t>
            </a:r>
            <a:r>
              <a:rPr lang="en-GB" sz="1500" u="none" dirty="0">
                <a:solidFill>
                  <a:prstClr val="black"/>
                </a:solidFill>
                <a:latin typeface="Calibri" panose="020F0502020204030204"/>
              </a:rPr>
              <a:t> Ltd., Eger</a:t>
            </a:r>
          </a:p>
          <a:p>
            <a:pPr marL="214313" indent="-214313" fontAlgn="auto">
              <a:spcBef>
                <a:spcPts val="0"/>
              </a:spcBef>
              <a:spcAft>
                <a:spcPts val="0"/>
              </a:spcAft>
              <a:buFont typeface="Wingdings" panose="05000000000000000000" pitchFamily="2" charset="2"/>
              <a:buChar char="Ø"/>
            </a:pPr>
            <a:r>
              <a:rPr lang="en-GB" sz="1500" u="none" dirty="0">
                <a:solidFill>
                  <a:prstClr val="black"/>
                </a:solidFill>
                <a:latin typeface="Calibri" panose="020F0502020204030204"/>
              </a:rPr>
              <a:t>Kiva-tech Ltd., Miskolc</a:t>
            </a:r>
          </a:p>
          <a:p>
            <a:pPr marL="214313" indent="-214313" fontAlgn="auto">
              <a:spcBef>
                <a:spcPts val="0"/>
              </a:spcBef>
              <a:spcAft>
                <a:spcPts val="0"/>
              </a:spcAft>
              <a:buFont typeface="Wingdings" panose="05000000000000000000" pitchFamily="2" charset="2"/>
              <a:buChar char="Ø"/>
            </a:pPr>
            <a:endParaRPr lang="en-GB" sz="1350" u="none" dirty="0">
              <a:solidFill>
                <a:prstClr val="black"/>
              </a:solidFill>
              <a:latin typeface="Calibri" panose="020F0502020204030204"/>
            </a:endParaRPr>
          </a:p>
        </p:txBody>
      </p:sp>
      <p:sp>
        <p:nvSpPr>
          <p:cNvPr id="13" name="Téglalap 12">
            <a:extLst>
              <a:ext uri="{FF2B5EF4-FFF2-40B4-BE49-F238E27FC236}">
                <a16:creationId xmlns:a16="http://schemas.microsoft.com/office/drawing/2014/main" id="{B0953E83-461C-4833-B211-C887DF862591}"/>
              </a:ext>
            </a:extLst>
          </p:cNvPr>
          <p:cNvSpPr/>
          <p:nvPr/>
        </p:nvSpPr>
        <p:spPr bwMode="auto">
          <a:xfrm>
            <a:off x="3754964" y="2970113"/>
            <a:ext cx="2414587" cy="1875603"/>
          </a:xfrm>
          <a:prstGeom prst="rect">
            <a:avLst/>
          </a:prstGeom>
          <a:noFill/>
          <a:ln w="38100" cap="flat" cmpd="sng" algn="ctr">
            <a:solidFill>
              <a:srgbClr val="0084CC"/>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sng" strike="noStrike" cap="none" normalizeH="0" baseline="0" dirty="0">
              <a:ln>
                <a:noFill/>
              </a:ln>
              <a:solidFill>
                <a:schemeClr val="bg1"/>
              </a:solidFill>
              <a:effectLst/>
              <a:latin typeface="Times New Roman" panose="02020603050405020304" pitchFamily="18" charset="0"/>
            </a:endParaRPr>
          </a:p>
        </p:txBody>
      </p:sp>
      <p:sp>
        <p:nvSpPr>
          <p:cNvPr id="14" name="Téglalap 13">
            <a:extLst>
              <a:ext uri="{FF2B5EF4-FFF2-40B4-BE49-F238E27FC236}">
                <a16:creationId xmlns:a16="http://schemas.microsoft.com/office/drawing/2014/main" id="{3C107090-E728-4E58-B0B8-87C78C74F159}"/>
              </a:ext>
            </a:extLst>
          </p:cNvPr>
          <p:cNvSpPr/>
          <p:nvPr/>
        </p:nvSpPr>
        <p:spPr bwMode="auto">
          <a:xfrm>
            <a:off x="174234" y="4084587"/>
            <a:ext cx="3370976" cy="1393068"/>
          </a:xfrm>
          <a:prstGeom prst="rect">
            <a:avLst/>
          </a:prstGeom>
          <a:noFill/>
          <a:ln w="38100" cap="flat" cmpd="sng" algn="ctr">
            <a:solidFill>
              <a:srgbClr val="0084CC"/>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sng" strike="noStrike" cap="none" normalizeH="0" baseline="0" dirty="0">
              <a:ln>
                <a:noFill/>
              </a:ln>
              <a:solidFill>
                <a:schemeClr val="bg1"/>
              </a:solidFill>
              <a:effectLst/>
              <a:latin typeface="Times New Roman" panose="02020603050405020304" pitchFamily="18" charset="0"/>
            </a:endParaRPr>
          </a:p>
        </p:txBody>
      </p:sp>
      <p:sp>
        <p:nvSpPr>
          <p:cNvPr id="15" name="Téglalap 14">
            <a:extLst>
              <a:ext uri="{FF2B5EF4-FFF2-40B4-BE49-F238E27FC236}">
                <a16:creationId xmlns:a16="http://schemas.microsoft.com/office/drawing/2014/main" id="{C8BC18A7-0D26-436B-A11D-395C79844608}"/>
              </a:ext>
            </a:extLst>
          </p:cNvPr>
          <p:cNvSpPr/>
          <p:nvPr/>
        </p:nvSpPr>
        <p:spPr bwMode="auto">
          <a:xfrm>
            <a:off x="3754964" y="4994694"/>
            <a:ext cx="2413398" cy="801291"/>
          </a:xfrm>
          <a:prstGeom prst="rect">
            <a:avLst/>
          </a:prstGeom>
          <a:noFill/>
          <a:ln w="38100" cap="flat" cmpd="sng" algn="ctr">
            <a:solidFill>
              <a:srgbClr val="0084CC"/>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sng" strike="noStrike" cap="none" normalizeH="0" baseline="0" dirty="0">
              <a:ln>
                <a:noFill/>
              </a:ln>
              <a:solidFill>
                <a:schemeClr val="bg1"/>
              </a:solidFill>
              <a:effectLst/>
              <a:latin typeface="Times New Roman" panose="02020603050405020304" pitchFamily="18" charset="0"/>
            </a:endParaRPr>
          </a:p>
        </p:txBody>
      </p:sp>
      <p:pic>
        <p:nvPicPr>
          <p:cNvPr id="18" name="Picture 2">
            <a:extLst>
              <a:ext uri="{FF2B5EF4-FFF2-40B4-BE49-F238E27FC236}">
                <a16:creationId xmlns:a16="http://schemas.microsoft.com/office/drawing/2014/main" id="{61D647AE-4C67-4845-A2CD-22E59B81433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l="18604" t="5975" r="14642"/>
          <a:stretch>
            <a:fillRect/>
          </a:stretch>
        </p:blipFill>
        <p:spPr bwMode="auto">
          <a:xfrm>
            <a:off x="6707520" y="1233637"/>
            <a:ext cx="1941968" cy="2004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églalap 18">
            <a:extLst>
              <a:ext uri="{FF2B5EF4-FFF2-40B4-BE49-F238E27FC236}">
                <a16:creationId xmlns:a16="http://schemas.microsoft.com/office/drawing/2014/main" id="{3CC8E322-2FFD-4FDB-B169-1F8D935BEAC1}"/>
              </a:ext>
            </a:extLst>
          </p:cNvPr>
          <p:cNvSpPr/>
          <p:nvPr/>
        </p:nvSpPr>
        <p:spPr bwMode="auto">
          <a:xfrm>
            <a:off x="6679131" y="1219381"/>
            <a:ext cx="1970357" cy="1993236"/>
          </a:xfrm>
          <a:prstGeom prst="rect">
            <a:avLst/>
          </a:prstGeom>
          <a:noFill/>
          <a:ln w="38100" cap="flat" cmpd="sng" algn="ctr">
            <a:solidFill>
              <a:srgbClr val="0084CC"/>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sng" strike="noStrike" cap="none" normalizeH="0" baseline="0" dirty="0">
              <a:ln>
                <a:noFill/>
              </a:ln>
              <a:solidFill>
                <a:schemeClr val="bg1"/>
              </a:solidFill>
              <a:effectLst/>
              <a:latin typeface="Times New Roman" panose="02020603050405020304" pitchFamily="18" charset="0"/>
            </a:endParaRPr>
          </a:p>
        </p:txBody>
      </p:sp>
    </p:spTree>
    <p:extLst>
      <p:ext uri="{BB962C8B-B14F-4D97-AF65-F5344CB8AC3E}">
        <p14:creationId xmlns:p14="http://schemas.microsoft.com/office/powerpoint/2010/main" val="41952451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5">
            <a:extLst>
              <a:ext uri="{FF2B5EF4-FFF2-40B4-BE49-F238E27FC236}">
                <a16:creationId xmlns:a16="http://schemas.microsoft.com/office/drawing/2014/main" id="{0F73A37E-55E5-40C0-A7E1-D069421C1B94}"/>
              </a:ext>
            </a:extLst>
          </p:cNvPr>
          <p:cNvSpPr txBox="1">
            <a:spLocks noChangeArrowheads="1"/>
          </p:cNvSpPr>
          <p:nvPr/>
        </p:nvSpPr>
        <p:spPr>
          <a:xfrm>
            <a:off x="302419" y="1879105"/>
            <a:ext cx="4481513" cy="30861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algn="l" defTabSz="914400" rtl="0" eaLnBrk="1" fontAlgn="base" latinLnBrk="0" hangingPunct="1">
              <a:lnSpc>
                <a:spcPct val="80000"/>
              </a:lnSpc>
              <a:spcBef>
                <a:spcPts val="1000"/>
              </a:spcBef>
              <a:spcAft>
                <a:spcPct val="0"/>
              </a:spcAft>
              <a:buClrTx/>
              <a:buSzTx/>
              <a:buFont typeface="Wingdings" panose="05000000000000000000" pitchFamily="2" charset="2"/>
              <a:buChar char="Ø"/>
              <a:tabLst/>
              <a:defRPr/>
            </a:pPr>
            <a:r>
              <a:rPr kumimoji="0" lang="en-GB" altLang="hu-HU" sz="17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Energy Management Engineering</a:t>
            </a:r>
          </a:p>
          <a:p>
            <a:pPr marR="0" lvl="0" algn="l" defTabSz="914400" rtl="0" eaLnBrk="1" fontAlgn="base" latinLnBrk="0" hangingPunct="1">
              <a:lnSpc>
                <a:spcPct val="80000"/>
              </a:lnSpc>
              <a:spcBef>
                <a:spcPts val="1000"/>
              </a:spcBef>
              <a:spcAft>
                <a:spcPct val="0"/>
              </a:spcAft>
              <a:buClrTx/>
              <a:buSzTx/>
              <a:buFont typeface="Wingdings" panose="05000000000000000000" pitchFamily="2" charset="2"/>
              <a:buChar char="Ø"/>
              <a:tabLst/>
              <a:defRPr/>
            </a:pPr>
            <a:r>
              <a:rPr kumimoji="0" lang="en-GB" altLang="hu-HU" sz="17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Business Information Technology</a:t>
            </a:r>
          </a:p>
          <a:p>
            <a:pPr marR="0" lvl="0" algn="l" defTabSz="914400" rtl="0" eaLnBrk="1" fontAlgn="base" latinLnBrk="0" hangingPunct="1">
              <a:lnSpc>
                <a:spcPct val="80000"/>
              </a:lnSpc>
              <a:spcBef>
                <a:spcPts val="1000"/>
              </a:spcBef>
              <a:spcAft>
                <a:spcPct val="0"/>
              </a:spcAft>
              <a:buClrTx/>
              <a:buSzTx/>
              <a:buFont typeface="Wingdings" panose="05000000000000000000" pitchFamily="2" charset="2"/>
              <a:buChar char="Ø"/>
              <a:tabLst/>
              <a:defRPr/>
            </a:pPr>
            <a:r>
              <a:rPr kumimoji="0" lang="en-GB" altLang="hu-HU" sz="17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Mechanical Engineering</a:t>
            </a:r>
          </a:p>
          <a:p>
            <a:pPr marR="0" lvl="0" algn="l" defTabSz="914400" rtl="0" eaLnBrk="1" fontAlgn="base" latinLnBrk="0" hangingPunct="1">
              <a:lnSpc>
                <a:spcPct val="80000"/>
              </a:lnSpc>
              <a:spcBef>
                <a:spcPts val="1000"/>
              </a:spcBef>
              <a:spcAft>
                <a:spcPct val="0"/>
              </a:spcAft>
              <a:buClrTx/>
              <a:buSzTx/>
              <a:buFont typeface="Wingdings" panose="05000000000000000000" pitchFamily="2" charset="2"/>
              <a:buChar char="Ø"/>
              <a:tabLst/>
              <a:defRPr/>
            </a:pPr>
            <a:r>
              <a:rPr kumimoji="0" lang="en-GB" altLang="hu-HU" sz="17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Industrial Design Engineering</a:t>
            </a:r>
          </a:p>
          <a:p>
            <a:pPr marR="0" lvl="0" algn="l" defTabSz="914400" rtl="0" eaLnBrk="1" fontAlgn="base" latinLnBrk="0" hangingPunct="1">
              <a:lnSpc>
                <a:spcPct val="80000"/>
              </a:lnSpc>
              <a:spcBef>
                <a:spcPts val="1000"/>
              </a:spcBef>
              <a:spcAft>
                <a:spcPct val="0"/>
              </a:spcAft>
              <a:buClrTx/>
              <a:buSzTx/>
              <a:buFont typeface="Wingdings" panose="05000000000000000000" pitchFamily="2" charset="2"/>
              <a:buChar char="Ø"/>
              <a:tabLst/>
              <a:defRPr/>
            </a:pPr>
            <a:r>
              <a:rPr kumimoji="0" lang="en-GB" altLang="hu-HU" sz="17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Mechatronics Engineering</a:t>
            </a:r>
          </a:p>
          <a:p>
            <a:pPr marR="0" lvl="0" algn="l" defTabSz="914400" rtl="0" eaLnBrk="1" fontAlgn="base" latinLnBrk="0" hangingPunct="1">
              <a:lnSpc>
                <a:spcPct val="90000"/>
              </a:lnSpc>
              <a:spcBef>
                <a:spcPts val="1000"/>
              </a:spcBef>
              <a:spcAft>
                <a:spcPct val="0"/>
              </a:spcAft>
              <a:buClrTx/>
              <a:buSzTx/>
              <a:buFont typeface="Wingdings" panose="05000000000000000000" pitchFamily="2" charset="2"/>
              <a:buChar char="Ø"/>
              <a:tabLst/>
              <a:defRPr/>
            </a:pPr>
            <a:r>
              <a:rPr kumimoji="0" lang="en-GB" altLang="hu-HU" sz="17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Engineering Information Technology</a:t>
            </a:r>
          </a:p>
          <a:p>
            <a:pPr marR="0" lvl="0" algn="l" defTabSz="914400" rtl="0" eaLnBrk="1" fontAlgn="base" latinLnBrk="0" hangingPunct="1">
              <a:lnSpc>
                <a:spcPct val="90000"/>
              </a:lnSpc>
              <a:spcBef>
                <a:spcPts val="1000"/>
              </a:spcBef>
              <a:spcAft>
                <a:spcPct val="0"/>
              </a:spcAft>
              <a:buClrTx/>
              <a:buSzTx/>
              <a:buFont typeface="Wingdings" panose="05000000000000000000" pitchFamily="2" charset="2"/>
              <a:buChar char="Ø"/>
              <a:tabLst/>
              <a:defRPr/>
            </a:pPr>
            <a:r>
              <a:rPr kumimoji="0" lang="en-GB" altLang="hu-HU" sz="17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Technical Management</a:t>
            </a:r>
          </a:p>
          <a:p>
            <a:pPr marR="0" lvl="0" algn="l" defTabSz="914400" rtl="0" eaLnBrk="1" fontAlgn="base" latinLnBrk="0" hangingPunct="1">
              <a:lnSpc>
                <a:spcPct val="90000"/>
              </a:lnSpc>
              <a:spcBef>
                <a:spcPts val="1000"/>
              </a:spcBef>
              <a:spcAft>
                <a:spcPct val="0"/>
              </a:spcAft>
              <a:buClrTx/>
              <a:buSzTx/>
              <a:buFont typeface="Wingdings" panose="05000000000000000000" pitchFamily="2" charset="2"/>
              <a:buChar char="Ø"/>
              <a:tabLst/>
              <a:defRPr/>
            </a:pPr>
            <a:r>
              <a:rPr kumimoji="0" lang="en-GB" altLang="hu-HU" sz="17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Software Information Technology</a:t>
            </a:r>
          </a:p>
          <a:p>
            <a:pPr marR="0" lvl="0" algn="l" defTabSz="914400" rtl="0" eaLnBrk="1" fontAlgn="base" latinLnBrk="0" hangingPunct="1">
              <a:lnSpc>
                <a:spcPct val="90000"/>
              </a:lnSpc>
              <a:spcBef>
                <a:spcPts val="1000"/>
              </a:spcBef>
              <a:spcAft>
                <a:spcPct val="0"/>
              </a:spcAft>
              <a:buClrTx/>
              <a:buSzTx/>
              <a:buFont typeface="Wingdings" panose="05000000000000000000" pitchFamily="2" charset="2"/>
              <a:buChar char="Ø"/>
              <a:tabLst/>
              <a:defRPr/>
            </a:pPr>
            <a:r>
              <a:rPr kumimoji="0" lang="en-GB" altLang="hu-HU" sz="17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Electrical Engineering</a:t>
            </a:r>
          </a:p>
          <a:p>
            <a:pPr marR="0" lvl="0" algn="l" defTabSz="914400" rtl="0" eaLnBrk="1" fontAlgn="base" latinLnBrk="0" hangingPunct="1">
              <a:lnSpc>
                <a:spcPct val="90000"/>
              </a:lnSpc>
              <a:spcBef>
                <a:spcPts val="1000"/>
              </a:spcBef>
              <a:spcAft>
                <a:spcPct val="0"/>
              </a:spcAft>
              <a:buClrTx/>
              <a:buSzTx/>
              <a:buFont typeface="Wingdings" panose="05000000000000000000" pitchFamily="2" charset="2"/>
              <a:buChar char="Ø"/>
              <a:tabLst/>
              <a:defRPr/>
            </a:pPr>
            <a:r>
              <a:rPr kumimoji="0" lang="en-GB" altLang="hu-HU" sz="17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Logistics Engineering</a:t>
            </a:r>
          </a:p>
          <a:p>
            <a:pPr marR="0" lvl="0" algn="l" defTabSz="914400" rtl="0" eaLnBrk="1" fontAlgn="base" latinLnBrk="0" hangingPunct="1">
              <a:lnSpc>
                <a:spcPct val="90000"/>
              </a:lnSpc>
              <a:spcBef>
                <a:spcPts val="1000"/>
              </a:spcBef>
              <a:spcAft>
                <a:spcPct val="0"/>
              </a:spcAft>
              <a:buClrTx/>
              <a:buSzTx/>
              <a:buFont typeface="Wingdings" panose="05000000000000000000" pitchFamily="2" charset="2"/>
              <a:buChar char="Ø"/>
              <a:tabLst/>
              <a:defRPr/>
            </a:pPr>
            <a:r>
              <a:rPr kumimoji="0" lang="en-GB" altLang="hu-HU" sz="17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Vehicle Engineering</a:t>
            </a:r>
          </a:p>
          <a:p>
            <a:pPr marL="228600" marR="0" lvl="0" indent="-228600" algn="l" defTabSz="914400" rtl="0" eaLnBrk="1" fontAlgn="base" latinLnBrk="0" hangingPunct="1">
              <a:lnSpc>
                <a:spcPct val="80000"/>
              </a:lnSpc>
              <a:spcBef>
                <a:spcPts val="1000"/>
              </a:spcBef>
              <a:spcAft>
                <a:spcPct val="0"/>
              </a:spcAft>
              <a:buClrTx/>
              <a:buSzTx/>
              <a:buFont typeface="Arial" panose="020B0604020202020204" pitchFamily="34" charset="0"/>
              <a:buChar char="•"/>
              <a:tabLst/>
              <a:defRPr/>
            </a:pPr>
            <a:endParaRPr kumimoji="0" lang="en-GB" altLang="hu-HU" sz="1700" b="1"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Rectangle 3">
            <a:extLst>
              <a:ext uri="{FF2B5EF4-FFF2-40B4-BE49-F238E27FC236}">
                <a16:creationId xmlns:a16="http://schemas.microsoft.com/office/drawing/2014/main" id="{499F533D-6980-4DD5-A887-8F4A06B75CB8}"/>
              </a:ext>
            </a:extLst>
          </p:cNvPr>
          <p:cNvSpPr txBox="1">
            <a:spLocks noChangeArrowheads="1"/>
          </p:cNvSpPr>
          <p:nvPr/>
        </p:nvSpPr>
        <p:spPr>
          <a:xfrm>
            <a:off x="4664044" y="1709302"/>
            <a:ext cx="3618310" cy="2270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algn="l" defTabSz="914400" rtl="0" eaLnBrk="1" fontAlgn="base" latinLnBrk="0" hangingPunct="1">
              <a:lnSpc>
                <a:spcPct val="90000"/>
              </a:lnSpc>
              <a:spcBef>
                <a:spcPts val="1000"/>
              </a:spcBef>
              <a:spcAft>
                <a:spcPct val="0"/>
              </a:spcAft>
              <a:buClrTx/>
              <a:buSzTx/>
              <a:buFont typeface="Wingdings" panose="05000000000000000000" pitchFamily="2" charset="2"/>
              <a:buChar char="Ø"/>
              <a:tabLst/>
              <a:defRPr/>
            </a:pPr>
            <a:r>
              <a:rPr kumimoji="0" lang="en-GB" altLang="hu-HU" sz="17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Energetics Engineering</a:t>
            </a:r>
          </a:p>
          <a:p>
            <a:pPr marR="0" lvl="0" algn="l" defTabSz="914400" rtl="0" eaLnBrk="1" fontAlgn="base" latinLnBrk="0" hangingPunct="1">
              <a:lnSpc>
                <a:spcPct val="90000"/>
              </a:lnSpc>
              <a:spcBef>
                <a:spcPts val="1000"/>
              </a:spcBef>
              <a:spcAft>
                <a:spcPct val="0"/>
              </a:spcAft>
              <a:buClrTx/>
              <a:buSzTx/>
              <a:buFont typeface="Wingdings" panose="05000000000000000000" pitchFamily="2" charset="2"/>
              <a:buChar char="Ø"/>
              <a:tabLst/>
              <a:defRPr/>
            </a:pPr>
            <a:r>
              <a:rPr kumimoji="0" lang="en-GB" altLang="hu-HU" sz="17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Mechanical Engineering (In English)</a:t>
            </a:r>
          </a:p>
          <a:p>
            <a:pPr marR="0" lvl="0" algn="l" defTabSz="914400" rtl="0" eaLnBrk="1" fontAlgn="base" latinLnBrk="0" hangingPunct="1">
              <a:lnSpc>
                <a:spcPct val="90000"/>
              </a:lnSpc>
              <a:spcBef>
                <a:spcPts val="1000"/>
              </a:spcBef>
              <a:spcAft>
                <a:spcPct val="0"/>
              </a:spcAft>
              <a:buClrTx/>
              <a:buSzTx/>
              <a:buFont typeface="Wingdings" panose="05000000000000000000" pitchFamily="2" charset="2"/>
              <a:buChar char="Ø"/>
              <a:tabLst/>
              <a:defRPr/>
            </a:pPr>
            <a:r>
              <a:rPr kumimoji="0" lang="en-GB" altLang="hu-HU" sz="17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Logistics Engineering</a:t>
            </a:r>
          </a:p>
          <a:p>
            <a:pPr marR="0" lvl="0" algn="l" defTabSz="914400" rtl="0" eaLnBrk="1" fontAlgn="base" latinLnBrk="0" hangingPunct="1">
              <a:lnSpc>
                <a:spcPct val="90000"/>
              </a:lnSpc>
              <a:spcBef>
                <a:spcPts val="1000"/>
              </a:spcBef>
              <a:spcAft>
                <a:spcPct val="0"/>
              </a:spcAft>
              <a:buClrTx/>
              <a:buSzTx/>
              <a:buFont typeface="Wingdings" panose="05000000000000000000" pitchFamily="2" charset="2"/>
              <a:buChar char="Ø"/>
              <a:tabLst/>
              <a:defRPr/>
            </a:pPr>
            <a:r>
              <a:rPr kumimoji="0" lang="en-GB" altLang="hu-HU" sz="17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Mechatronics Engineering</a:t>
            </a:r>
          </a:p>
          <a:p>
            <a:pPr marR="0" lvl="0" algn="l" defTabSz="914400" rtl="0" eaLnBrk="1" fontAlgn="base" latinLnBrk="0" hangingPunct="1">
              <a:lnSpc>
                <a:spcPct val="90000"/>
              </a:lnSpc>
              <a:spcBef>
                <a:spcPts val="1000"/>
              </a:spcBef>
              <a:spcAft>
                <a:spcPct val="0"/>
              </a:spcAft>
              <a:buClrTx/>
              <a:buSzTx/>
              <a:buFont typeface="Wingdings" panose="05000000000000000000" pitchFamily="2" charset="2"/>
              <a:buChar char="Ø"/>
              <a:tabLst/>
              <a:defRPr/>
            </a:pPr>
            <a:r>
              <a:rPr kumimoji="0" lang="en-GB" altLang="hu-HU" sz="17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Engineering Information Technology</a:t>
            </a:r>
            <a:r>
              <a:rPr kumimoji="0" lang="en-GB" altLang="hu-HU" sz="17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a:t>
            </a:r>
            <a:br>
              <a:rPr kumimoji="0" lang="en-GB" altLang="hu-HU" sz="17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br>
            <a:r>
              <a:rPr kumimoji="0" lang="en-GB" altLang="hu-HU" sz="17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(in English</a:t>
            </a:r>
            <a:r>
              <a:rPr kumimoji="0" lang="en-GB" altLang="hu-HU" sz="1700" b="0" i="0" u="sng" strike="noStrike" kern="1200" cap="none" spc="0" normalizeH="0" baseline="0" noProof="0" dirty="0">
                <a:ln>
                  <a:noFill/>
                </a:ln>
                <a:solidFill>
                  <a:prstClr val="black"/>
                </a:solidFill>
                <a:effectLst/>
                <a:uLnTx/>
                <a:uFillTx/>
                <a:latin typeface="Calibri"/>
                <a:ea typeface="+mn-ea"/>
                <a:cs typeface="Arial" panose="020B0604020202020204" pitchFamily="34" charset="0"/>
              </a:rPr>
              <a:t>)</a:t>
            </a:r>
          </a:p>
          <a:p>
            <a:pPr marR="0" lvl="0" algn="l" defTabSz="914400" rtl="0" eaLnBrk="1" fontAlgn="base" latinLnBrk="0" hangingPunct="1">
              <a:lnSpc>
                <a:spcPct val="90000"/>
              </a:lnSpc>
              <a:spcBef>
                <a:spcPts val="1000"/>
              </a:spcBef>
              <a:spcAft>
                <a:spcPct val="0"/>
              </a:spcAft>
              <a:buClrTx/>
              <a:buSzTx/>
              <a:buFont typeface="Wingdings" panose="05000000000000000000" pitchFamily="2" charset="2"/>
              <a:buChar char="Ø"/>
              <a:tabLst/>
              <a:defRPr/>
            </a:pPr>
            <a:r>
              <a:rPr kumimoji="0" lang="en-GB" altLang="hu-HU" sz="17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Electrical Engineering</a:t>
            </a:r>
          </a:p>
        </p:txBody>
      </p:sp>
      <p:sp>
        <p:nvSpPr>
          <p:cNvPr id="3" name="Szövegdoboz 2">
            <a:extLst>
              <a:ext uri="{FF2B5EF4-FFF2-40B4-BE49-F238E27FC236}">
                <a16:creationId xmlns:a16="http://schemas.microsoft.com/office/drawing/2014/main" id="{0AC08BB6-E010-407A-8249-B8E5A9E85004}"/>
              </a:ext>
            </a:extLst>
          </p:cNvPr>
          <p:cNvSpPr txBox="1"/>
          <p:nvPr/>
        </p:nvSpPr>
        <p:spPr>
          <a:xfrm>
            <a:off x="603924" y="1302897"/>
            <a:ext cx="3193473" cy="353943"/>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7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Bachelor’s Programmes (11 pcs)</a:t>
            </a:r>
          </a:p>
        </p:txBody>
      </p:sp>
      <p:sp>
        <p:nvSpPr>
          <p:cNvPr id="15" name="Szövegdoboz 14">
            <a:extLst>
              <a:ext uri="{FF2B5EF4-FFF2-40B4-BE49-F238E27FC236}">
                <a16:creationId xmlns:a16="http://schemas.microsoft.com/office/drawing/2014/main" id="{D04D14B2-5CEB-4A83-90F7-66D77C5D3CE9}"/>
              </a:ext>
            </a:extLst>
          </p:cNvPr>
          <p:cNvSpPr txBox="1"/>
          <p:nvPr/>
        </p:nvSpPr>
        <p:spPr>
          <a:xfrm>
            <a:off x="5041594" y="1302897"/>
            <a:ext cx="2964872" cy="353943"/>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7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Master’s Programmes (6 pcs)</a:t>
            </a:r>
          </a:p>
        </p:txBody>
      </p:sp>
      <p:sp>
        <p:nvSpPr>
          <p:cNvPr id="8" name="Szövegdoboz 7">
            <a:extLst>
              <a:ext uri="{FF2B5EF4-FFF2-40B4-BE49-F238E27FC236}">
                <a16:creationId xmlns:a16="http://schemas.microsoft.com/office/drawing/2014/main" id="{2818F133-33A8-4AAC-B3D6-17535E84F89F}"/>
              </a:ext>
            </a:extLst>
          </p:cNvPr>
          <p:cNvSpPr txBox="1"/>
          <p:nvPr/>
        </p:nvSpPr>
        <p:spPr>
          <a:xfrm>
            <a:off x="5317482" y="4179100"/>
            <a:ext cx="2964872" cy="353943"/>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7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Doctoral (PhD) Studies</a:t>
            </a:r>
          </a:p>
        </p:txBody>
      </p:sp>
      <p:sp>
        <p:nvSpPr>
          <p:cNvPr id="9" name="Rectangle 3">
            <a:extLst>
              <a:ext uri="{FF2B5EF4-FFF2-40B4-BE49-F238E27FC236}">
                <a16:creationId xmlns:a16="http://schemas.microsoft.com/office/drawing/2014/main" id="{53D70E9C-6D61-4EE1-88A9-1720BF5CBF7B}"/>
              </a:ext>
            </a:extLst>
          </p:cNvPr>
          <p:cNvSpPr txBox="1">
            <a:spLocks noChangeArrowheads="1"/>
          </p:cNvSpPr>
          <p:nvPr/>
        </p:nvSpPr>
        <p:spPr>
          <a:xfrm>
            <a:off x="4714874" y="4581141"/>
            <a:ext cx="3618310" cy="753035"/>
          </a:xfrm>
          <a:prstGeom prst="rect">
            <a:avLst/>
          </a:prstGeom>
        </p:spPr>
        <p:txBody>
          <a:bodyPr/>
          <a:lstStyle>
            <a:defPPr>
              <a:defRPr lang="hu-HU"/>
            </a:defPPr>
            <a:lvl1pPr marL="228600" indent="-228600">
              <a:lnSpc>
                <a:spcPct val="90000"/>
              </a:lnSpc>
              <a:spcBef>
                <a:spcPts val="1000"/>
              </a:spcBef>
              <a:buFont typeface="Arial" panose="020B0604020202020204" pitchFamily="34" charset="0"/>
              <a:buChar char="•"/>
              <a:defRPr sz="2000">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R="0" lvl="0" algn="l" defTabSz="914400" rtl="0" eaLnBrk="1" fontAlgn="base" latinLnBrk="0" hangingPunct="1">
              <a:lnSpc>
                <a:spcPct val="90000"/>
              </a:lnSpc>
              <a:spcBef>
                <a:spcPts val="1000"/>
              </a:spcBef>
              <a:spcAft>
                <a:spcPct val="0"/>
              </a:spcAft>
              <a:buClrTx/>
              <a:buSzTx/>
              <a:buFont typeface="Wingdings" panose="05000000000000000000" pitchFamily="2" charset="2"/>
              <a:buChar char="Ø"/>
              <a:tabLst/>
              <a:defRPr/>
            </a:pPr>
            <a:r>
              <a:rPr kumimoji="0" lang="en-GB" altLang="hu-HU" sz="1700" b="0" i="0"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Sályi</a:t>
            </a:r>
            <a:r>
              <a:rPr kumimoji="0" lang="en-GB" altLang="hu-HU" sz="17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István Doctoral School of</a:t>
            </a:r>
            <a:r>
              <a:rPr kumimoji="0" lang="hu-HU" altLang="hu-HU" sz="17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a:t>
            </a:r>
            <a:r>
              <a:rPr kumimoji="0" lang="hu-HU" altLang="hu-HU" sz="1700" b="0" i="0"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Mechanical</a:t>
            </a:r>
            <a:r>
              <a:rPr kumimoji="0" lang="hu-HU" altLang="hu-HU" sz="17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a:t>
            </a:r>
            <a:r>
              <a:rPr kumimoji="0" lang="en-GB" altLang="hu-HU" sz="17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Engineering Sciences </a:t>
            </a:r>
          </a:p>
          <a:p>
            <a:pPr marR="0" lvl="0" algn="l" defTabSz="914400" rtl="0" eaLnBrk="1" fontAlgn="base" latinLnBrk="0" hangingPunct="1">
              <a:lnSpc>
                <a:spcPct val="90000"/>
              </a:lnSpc>
              <a:spcBef>
                <a:spcPts val="1000"/>
              </a:spcBef>
              <a:spcAft>
                <a:spcPct val="0"/>
              </a:spcAft>
              <a:buClrTx/>
              <a:buSzTx/>
              <a:buFont typeface="Wingdings" panose="05000000000000000000" pitchFamily="2" charset="2"/>
              <a:buChar char="Ø"/>
              <a:tabLst/>
              <a:defRPr/>
            </a:pPr>
            <a:r>
              <a:rPr kumimoji="0" lang="en-GB" altLang="hu-HU" sz="1700" b="0" i="0"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Hatvany</a:t>
            </a:r>
            <a:r>
              <a:rPr kumimoji="0" lang="en-GB" altLang="hu-HU" sz="17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József Doctoral School of Information Science and Technology</a:t>
            </a:r>
          </a:p>
        </p:txBody>
      </p:sp>
      <p:sp>
        <p:nvSpPr>
          <p:cNvPr id="16" name="Cím 1">
            <a:extLst>
              <a:ext uri="{FF2B5EF4-FFF2-40B4-BE49-F238E27FC236}">
                <a16:creationId xmlns:a16="http://schemas.microsoft.com/office/drawing/2014/main" id="{DD9EBA2B-53D2-40EB-8C14-D35191DD1D15}"/>
              </a:ext>
            </a:extLst>
          </p:cNvPr>
          <p:cNvSpPr txBox="1">
            <a:spLocks/>
          </p:cNvSpPr>
          <p:nvPr/>
        </p:nvSpPr>
        <p:spPr>
          <a:xfrm>
            <a:off x="975935" y="450448"/>
            <a:ext cx="7265321" cy="401322"/>
          </a:xfrm>
          <a:prstGeom prst="rect">
            <a:avLst/>
          </a:prstGeom>
        </p:spPr>
        <p:txBody>
          <a:bodyPr/>
          <a:lstStyle>
            <a:lvl1pPr algn="ctr" defTabSz="457200" rtl="0" eaLnBrk="1" fontAlgn="base" hangingPunct="1">
              <a:spcBef>
                <a:spcPct val="0"/>
              </a:spcBef>
              <a:spcAft>
                <a:spcPct val="0"/>
              </a:spcAft>
              <a:defRPr sz="4400" kern="1200">
                <a:solidFill>
                  <a:schemeClr val="tx1"/>
                </a:solidFill>
                <a:latin typeface="+mj-lt"/>
                <a:ea typeface="+mj-ea"/>
                <a:cs typeface="+mj-cs"/>
              </a:defRPr>
            </a:lvl1pPr>
            <a:lvl2pPr algn="ctr" defTabSz="457200" rtl="0" eaLnBrk="1" fontAlgn="base" hangingPunct="1">
              <a:spcBef>
                <a:spcPct val="0"/>
              </a:spcBef>
              <a:spcAft>
                <a:spcPct val="0"/>
              </a:spcAft>
              <a:defRPr sz="4400">
                <a:solidFill>
                  <a:schemeClr val="tx1"/>
                </a:solidFill>
                <a:latin typeface="Calibri" pitchFamily="34" charset="0"/>
              </a:defRPr>
            </a:lvl2pPr>
            <a:lvl3pPr algn="ctr" defTabSz="457200" rtl="0" eaLnBrk="1" fontAlgn="base" hangingPunct="1">
              <a:spcBef>
                <a:spcPct val="0"/>
              </a:spcBef>
              <a:spcAft>
                <a:spcPct val="0"/>
              </a:spcAft>
              <a:defRPr sz="4400">
                <a:solidFill>
                  <a:schemeClr val="tx1"/>
                </a:solidFill>
                <a:latin typeface="Calibri" pitchFamily="34" charset="0"/>
              </a:defRPr>
            </a:lvl3pPr>
            <a:lvl4pPr algn="ctr" defTabSz="457200" rtl="0" eaLnBrk="1" fontAlgn="base" hangingPunct="1">
              <a:spcBef>
                <a:spcPct val="0"/>
              </a:spcBef>
              <a:spcAft>
                <a:spcPct val="0"/>
              </a:spcAft>
              <a:defRPr sz="4400">
                <a:solidFill>
                  <a:schemeClr val="tx1"/>
                </a:solidFill>
                <a:latin typeface="Calibri" pitchFamily="34" charset="0"/>
              </a:defRPr>
            </a:lvl4pPr>
            <a:lvl5pPr algn="ctr" defTabSz="457200" rtl="0" eaLnBrk="1" fontAlgn="base" hangingPunct="1">
              <a:spcBef>
                <a:spcPct val="0"/>
              </a:spcBef>
              <a:spcAft>
                <a:spcPct val="0"/>
              </a:spcAft>
              <a:defRPr sz="4400">
                <a:solidFill>
                  <a:schemeClr val="tx1"/>
                </a:solidFill>
                <a:latin typeface="Calibri" pitchFamily="34" charset="0"/>
              </a:defRPr>
            </a:lvl5pPr>
            <a:lvl6pPr marL="457200" algn="ctr" defTabSz="457200" rtl="0" eaLnBrk="1" fontAlgn="base" hangingPunct="1">
              <a:spcBef>
                <a:spcPct val="0"/>
              </a:spcBef>
              <a:spcAft>
                <a:spcPct val="0"/>
              </a:spcAft>
              <a:defRPr sz="4400">
                <a:solidFill>
                  <a:schemeClr val="tx1"/>
                </a:solidFill>
                <a:latin typeface="Calibri" pitchFamily="34" charset="0"/>
              </a:defRPr>
            </a:lvl6pPr>
            <a:lvl7pPr marL="914400" algn="ctr" defTabSz="457200" rtl="0" eaLnBrk="1" fontAlgn="base" hangingPunct="1">
              <a:spcBef>
                <a:spcPct val="0"/>
              </a:spcBef>
              <a:spcAft>
                <a:spcPct val="0"/>
              </a:spcAft>
              <a:defRPr sz="4400">
                <a:solidFill>
                  <a:schemeClr val="tx1"/>
                </a:solidFill>
                <a:latin typeface="Calibri" pitchFamily="34" charset="0"/>
              </a:defRPr>
            </a:lvl7pPr>
            <a:lvl8pPr marL="1371600" algn="ctr" defTabSz="457200" rtl="0" eaLnBrk="1" fontAlgn="base" hangingPunct="1">
              <a:spcBef>
                <a:spcPct val="0"/>
              </a:spcBef>
              <a:spcAft>
                <a:spcPct val="0"/>
              </a:spcAft>
              <a:defRPr sz="4400">
                <a:solidFill>
                  <a:schemeClr val="tx1"/>
                </a:solidFill>
                <a:latin typeface="Calibri" pitchFamily="34" charset="0"/>
              </a:defRPr>
            </a:lvl8pPr>
            <a:lvl9pPr marL="1828800" algn="ctr" defTabSz="457200" rtl="0" eaLnBrk="1" fontAlgn="base" hangingPunct="1">
              <a:spcBef>
                <a:spcPct val="0"/>
              </a:spcBef>
              <a:spcAft>
                <a:spcPct val="0"/>
              </a:spcAft>
              <a:defRPr sz="4400">
                <a:solidFill>
                  <a:schemeClr val="tx1"/>
                </a:solidFill>
                <a:latin typeface="Calibri"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all" spc="0" normalizeH="0" noProof="0" dirty="0" err="1">
                <a:ln>
                  <a:noFill/>
                </a:ln>
                <a:solidFill>
                  <a:srgbClr val="0E5B87"/>
                </a:solidFill>
                <a:effectLst/>
                <a:uLnTx/>
                <a:uFillTx/>
                <a:latin typeface="Arial" panose="020B0604020202020204" pitchFamily="34" charset="0"/>
                <a:ea typeface="+mj-ea"/>
                <a:cs typeface="Arial" panose="020B0604020202020204" pitchFamily="34" charset="0"/>
              </a:rPr>
              <a:t>Programmes</a:t>
            </a:r>
            <a:r>
              <a:rPr kumimoji="0" lang="en-US" sz="1800" b="1" i="0" u="none" strike="noStrike" kern="1200" cap="all" spc="0" normalizeH="0" noProof="0" dirty="0">
                <a:ln>
                  <a:noFill/>
                </a:ln>
                <a:solidFill>
                  <a:srgbClr val="0E5B87"/>
                </a:solidFill>
                <a:effectLst/>
                <a:uLnTx/>
                <a:uFillTx/>
                <a:latin typeface="Arial" panose="020B0604020202020204" pitchFamily="34" charset="0"/>
                <a:ea typeface="+mj-ea"/>
                <a:cs typeface="Arial" panose="020B0604020202020204" pitchFamily="34" charset="0"/>
              </a:rPr>
              <a:t> of Bachelor and Master</a:t>
            </a:r>
            <a:r>
              <a:rPr kumimoji="0" lang="hu-HU" sz="1800" b="1" i="0" u="none" strike="noStrike" kern="1200" cap="all" spc="0" normalizeH="0" noProof="0" dirty="0">
                <a:ln>
                  <a:noFill/>
                </a:ln>
                <a:solidFill>
                  <a:srgbClr val="0E5B87"/>
                </a:solidFill>
                <a:effectLst/>
                <a:uLnTx/>
                <a:uFillTx/>
                <a:latin typeface="Arial" panose="020B0604020202020204" pitchFamily="34" charset="0"/>
                <a:ea typeface="+mj-ea"/>
                <a:cs typeface="Arial" panose="020B0604020202020204" pitchFamily="34" charset="0"/>
              </a:rPr>
              <a:t>, PhD </a:t>
            </a:r>
            <a:r>
              <a:rPr kumimoji="0" lang="hu-HU" sz="1800" b="1" i="0" u="none" strike="noStrike" kern="1200" cap="all" spc="0" normalizeH="0" noProof="0" dirty="0" err="1">
                <a:ln>
                  <a:noFill/>
                </a:ln>
                <a:solidFill>
                  <a:srgbClr val="0E5B87"/>
                </a:solidFill>
                <a:effectLst/>
                <a:uLnTx/>
                <a:uFillTx/>
                <a:latin typeface="Arial" panose="020B0604020202020204" pitchFamily="34" charset="0"/>
                <a:ea typeface="+mj-ea"/>
                <a:cs typeface="Arial" panose="020B0604020202020204" pitchFamily="34" charset="0"/>
              </a:rPr>
              <a:t>Studies</a:t>
            </a:r>
            <a:endParaRPr kumimoji="0" lang="en-US" sz="1800" b="1" i="0" u="none" strike="noStrike" kern="1200" cap="all" spc="0" normalizeH="0" noProof="0" dirty="0">
              <a:ln>
                <a:noFill/>
              </a:ln>
              <a:solidFill>
                <a:srgbClr val="0E5B87"/>
              </a:solidFill>
              <a:effectLst/>
              <a:uLnTx/>
              <a:uFillTx/>
              <a:latin typeface="Arial" panose="020B0604020202020204" pitchFamily="34" charset="0"/>
              <a:ea typeface="+mj-ea"/>
              <a:cs typeface="Arial" panose="020B0604020202020204" pitchFamily="34" charset="0"/>
            </a:endParaRPr>
          </a:p>
        </p:txBody>
      </p:sp>
      <p:pic>
        <p:nvPicPr>
          <p:cNvPr id="17" name="Kép 16">
            <a:extLst>
              <a:ext uri="{FF2B5EF4-FFF2-40B4-BE49-F238E27FC236}">
                <a16:creationId xmlns:a16="http://schemas.microsoft.com/office/drawing/2014/main" id="{68719CA0-1A74-4A57-A5F7-065CFB9F889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282353" y="173906"/>
            <a:ext cx="861647" cy="897204"/>
          </a:xfrm>
          <a:prstGeom prst="rect">
            <a:avLst/>
          </a:prstGeom>
        </p:spPr>
      </p:pic>
    </p:spTree>
    <p:extLst>
      <p:ext uri="{BB962C8B-B14F-4D97-AF65-F5344CB8AC3E}">
        <p14:creationId xmlns:p14="http://schemas.microsoft.com/office/powerpoint/2010/main" val="31695366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ím 1">
            <a:extLst>
              <a:ext uri="{FF2B5EF4-FFF2-40B4-BE49-F238E27FC236}">
                <a16:creationId xmlns:a16="http://schemas.microsoft.com/office/drawing/2014/main" id="{DD9EBA2B-53D2-40EB-8C14-D35191DD1D15}"/>
              </a:ext>
            </a:extLst>
          </p:cNvPr>
          <p:cNvSpPr txBox="1">
            <a:spLocks/>
          </p:cNvSpPr>
          <p:nvPr/>
        </p:nvSpPr>
        <p:spPr>
          <a:xfrm>
            <a:off x="975935" y="450448"/>
            <a:ext cx="7265321" cy="401322"/>
          </a:xfrm>
          <a:prstGeom prst="rect">
            <a:avLst/>
          </a:prstGeom>
        </p:spPr>
        <p:txBody>
          <a:bodyPr/>
          <a:lstStyle>
            <a:lvl1pPr algn="ctr" defTabSz="457200" rtl="0" eaLnBrk="1" fontAlgn="base" hangingPunct="1">
              <a:spcBef>
                <a:spcPct val="0"/>
              </a:spcBef>
              <a:spcAft>
                <a:spcPct val="0"/>
              </a:spcAft>
              <a:defRPr sz="4400" kern="1200">
                <a:solidFill>
                  <a:schemeClr val="tx1"/>
                </a:solidFill>
                <a:latin typeface="+mj-lt"/>
                <a:ea typeface="+mj-ea"/>
                <a:cs typeface="+mj-cs"/>
              </a:defRPr>
            </a:lvl1pPr>
            <a:lvl2pPr algn="ctr" defTabSz="457200" rtl="0" eaLnBrk="1" fontAlgn="base" hangingPunct="1">
              <a:spcBef>
                <a:spcPct val="0"/>
              </a:spcBef>
              <a:spcAft>
                <a:spcPct val="0"/>
              </a:spcAft>
              <a:defRPr sz="4400">
                <a:solidFill>
                  <a:schemeClr val="tx1"/>
                </a:solidFill>
                <a:latin typeface="Calibri" pitchFamily="34" charset="0"/>
              </a:defRPr>
            </a:lvl2pPr>
            <a:lvl3pPr algn="ctr" defTabSz="457200" rtl="0" eaLnBrk="1" fontAlgn="base" hangingPunct="1">
              <a:spcBef>
                <a:spcPct val="0"/>
              </a:spcBef>
              <a:spcAft>
                <a:spcPct val="0"/>
              </a:spcAft>
              <a:defRPr sz="4400">
                <a:solidFill>
                  <a:schemeClr val="tx1"/>
                </a:solidFill>
                <a:latin typeface="Calibri" pitchFamily="34" charset="0"/>
              </a:defRPr>
            </a:lvl3pPr>
            <a:lvl4pPr algn="ctr" defTabSz="457200" rtl="0" eaLnBrk="1" fontAlgn="base" hangingPunct="1">
              <a:spcBef>
                <a:spcPct val="0"/>
              </a:spcBef>
              <a:spcAft>
                <a:spcPct val="0"/>
              </a:spcAft>
              <a:defRPr sz="4400">
                <a:solidFill>
                  <a:schemeClr val="tx1"/>
                </a:solidFill>
                <a:latin typeface="Calibri" pitchFamily="34" charset="0"/>
              </a:defRPr>
            </a:lvl4pPr>
            <a:lvl5pPr algn="ctr" defTabSz="457200" rtl="0" eaLnBrk="1" fontAlgn="base" hangingPunct="1">
              <a:spcBef>
                <a:spcPct val="0"/>
              </a:spcBef>
              <a:spcAft>
                <a:spcPct val="0"/>
              </a:spcAft>
              <a:defRPr sz="4400">
                <a:solidFill>
                  <a:schemeClr val="tx1"/>
                </a:solidFill>
                <a:latin typeface="Calibri" pitchFamily="34" charset="0"/>
              </a:defRPr>
            </a:lvl5pPr>
            <a:lvl6pPr marL="457200" algn="ctr" defTabSz="457200" rtl="0" eaLnBrk="1" fontAlgn="base" hangingPunct="1">
              <a:spcBef>
                <a:spcPct val="0"/>
              </a:spcBef>
              <a:spcAft>
                <a:spcPct val="0"/>
              </a:spcAft>
              <a:defRPr sz="4400">
                <a:solidFill>
                  <a:schemeClr val="tx1"/>
                </a:solidFill>
                <a:latin typeface="Calibri" pitchFamily="34" charset="0"/>
              </a:defRPr>
            </a:lvl6pPr>
            <a:lvl7pPr marL="914400" algn="ctr" defTabSz="457200" rtl="0" eaLnBrk="1" fontAlgn="base" hangingPunct="1">
              <a:spcBef>
                <a:spcPct val="0"/>
              </a:spcBef>
              <a:spcAft>
                <a:spcPct val="0"/>
              </a:spcAft>
              <a:defRPr sz="4400">
                <a:solidFill>
                  <a:schemeClr val="tx1"/>
                </a:solidFill>
                <a:latin typeface="Calibri" pitchFamily="34" charset="0"/>
              </a:defRPr>
            </a:lvl7pPr>
            <a:lvl8pPr marL="1371600" algn="ctr" defTabSz="457200" rtl="0" eaLnBrk="1" fontAlgn="base" hangingPunct="1">
              <a:spcBef>
                <a:spcPct val="0"/>
              </a:spcBef>
              <a:spcAft>
                <a:spcPct val="0"/>
              </a:spcAft>
              <a:defRPr sz="4400">
                <a:solidFill>
                  <a:schemeClr val="tx1"/>
                </a:solidFill>
                <a:latin typeface="Calibri" pitchFamily="34" charset="0"/>
              </a:defRPr>
            </a:lvl8pPr>
            <a:lvl9pPr marL="1828800" algn="ctr" defTabSz="457200" rtl="0" eaLnBrk="1" fontAlgn="base" hangingPunct="1">
              <a:spcBef>
                <a:spcPct val="0"/>
              </a:spcBef>
              <a:spcAft>
                <a:spcPct val="0"/>
              </a:spcAft>
              <a:defRPr sz="4400">
                <a:solidFill>
                  <a:schemeClr val="tx1"/>
                </a:solidFill>
                <a:latin typeface="Calibri"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all" spc="0" normalizeH="0" noProof="0" dirty="0">
                <a:ln>
                  <a:noFill/>
                </a:ln>
                <a:solidFill>
                  <a:srgbClr val="0E5B87"/>
                </a:solidFill>
                <a:effectLst/>
                <a:uLnTx/>
                <a:uFillTx/>
                <a:latin typeface="Arial" panose="020B0604020202020204" pitchFamily="34" charset="0"/>
                <a:ea typeface="+mj-ea"/>
                <a:cs typeface="Arial" panose="020B0604020202020204" pitchFamily="34" charset="0"/>
              </a:rPr>
              <a:t>Dual Training </a:t>
            </a:r>
            <a:r>
              <a:rPr kumimoji="0" lang="en-US" sz="1800" b="1" i="0" u="none" strike="noStrike" kern="1200" cap="all" spc="0" normalizeH="0" noProof="0" dirty="0" err="1">
                <a:ln>
                  <a:noFill/>
                </a:ln>
                <a:solidFill>
                  <a:srgbClr val="0E5B87"/>
                </a:solidFill>
                <a:effectLst/>
                <a:uLnTx/>
                <a:uFillTx/>
                <a:latin typeface="Arial" panose="020B0604020202020204" pitchFamily="34" charset="0"/>
                <a:ea typeface="+mj-ea"/>
                <a:cs typeface="Arial" panose="020B0604020202020204" pitchFamily="34" charset="0"/>
              </a:rPr>
              <a:t>Programmes</a:t>
            </a:r>
            <a:endParaRPr kumimoji="0" lang="en-US" sz="1800" b="1" i="0" u="none" strike="noStrike" kern="1200" cap="all" spc="0" normalizeH="0" noProof="0" dirty="0">
              <a:ln>
                <a:noFill/>
              </a:ln>
              <a:solidFill>
                <a:srgbClr val="0E5B87"/>
              </a:solidFill>
              <a:effectLst/>
              <a:uLnTx/>
              <a:uFillTx/>
              <a:latin typeface="Arial" panose="020B0604020202020204" pitchFamily="34" charset="0"/>
              <a:ea typeface="+mj-ea"/>
              <a:cs typeface="Arial" panose="020B0604020202020204" pitchFamily="34" charset="0"/>
            </a:endParaRPr>
          </a:p>
        </p:txBody>
      </p:sp>
      <p:pic>
        <p:nvPicPr>
          <p:cNvPr id="17" name="Kép 16">
            <a:extLst>
              <a:ext uri="{FF2B5EF4-FFF2-40B4-BE49-F238E27FC236}">
                <a16:creationId xmlns:a16="http://schemas.microsoft.com/office/drawing/2014/main" id="{68719CA0-1A74-4A57-A5F7-065CFB9F889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282353" y="173906"/>
            <a:ext cx="861647" cy="897204"/>
          </a:xfrm>
          <a:prstGeom prst="rect">
            <a:avLst/>
          </a:prstGeom>
        </p:spPr>
      </p:pic>
      <p:pic>
        <p:nvPicPr>
          <p:cNvPr id="4" name="Kép 3">
            <a:extLst>
              <a:ext uri="{FF2B5EF4-FFF2-40B4-BE49-F238E27FC236}">
                <a16:creationId xmlns:a16="http://schemas.microsoft.com/office/drawing/2014/main" id="{DED2C680-5068-4CCD-BD41-ECA5F5B4DD0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32955" y="1971020"/>
            <a:ext cx="4726110" cy="3365192"/>
          </a:xfrm>
          <a:prstGeom prst="rect">
            <a:avLst/>
          </a:prstGeom>
        </p:spPr>
      </p:pic>
      <p:sp>
        <p:nvSpPr>
          <p:cNvPr id="5" name="Téglalap 4">
            <a:extLst>
              <a:ext uri="{FF2B5EF4-FFF2-40B4-BE49-F238E27FC236}">
                <a16:creationId xmlns:a16="http://schemas.microsoft.com/office/drawing/2014/main" id="{70EAC05B-443F-4106-ADB0-E8AD02E694AC}"/>
              </a:ext>
            </a:extLst>
          </p:cNvPr>
          <p:cNvSpPr/>
          <p:nvPr/>
        </p:nvSpPr>
        <p:spPr>
          <a:xfrm>
            <a:off x="0" y="1951785"/>
            <a:ext cx="3990634" cy="3365024"/>
          </a:xfrm>
          <a:prstGeom prst="rect">
            <a:avLst/>
          </a:prstGeom>
        </p:spPr>
        <p:txBody>
          <a:bodyPr wrap="square">
            <a:spAutoFit/>
          </a:bodyPr>
          <a:lstStyle/>
          <a:p>
            <a:pPr algn="just">
              <a:lnSpc>
                <a:spcPct val="150000"/>
              </a:lnSpc>
              <a:tabLst>
                <a:tab pos="804863" algn="l"/>
              </a:tabLst>
            </a:pPr>
            <a:r>
              <a:rPr lang="en-GB" dirty="0">
                <a:latin typeface="Arial" panose="020B0604020202020204" pitchFamily="34" charset="0"/>
                <a:ea typeface="Tahoma" panose="020B0604030504040204" pitchFamily="34" charset="0"/>
                <a:cs typeface="Arial" panose="020B0604020202020204" pitchFamily="34" charset="0"/>
              </a:rPr>
              <a:t>Schedule of the dual training programmes </a:t>
            </a:r>
          </a:p>
          <a:p>
            <a:pPr algn="just">
              <a:lnSpc>
                <a:spcPct val="150000"/>
              </a:lnSpc>
              <a:tabLst>
                <a:tab pos="804863" algn="l"/>
              </a:tabLst>
            </a:pPr>
            <a:r>
              <a:rPr lang="en-GB" dirty="0">
                <a:latin typeface="Arial" panose="020B0604020202020204" pitchFamily="34" charset="0"/>
                <a:ea typeface="Tahoma" panose="020B0604030504040204" pitchFamily="34" charset="0"/>
                <a:cs typeface="Arial" panose="020B0604020202020204" pitchFamily="34" charset="0"/>
              </a:rPr>
              <a:t>(industrial training):</a:t>
            </a:r>
          </a:p>
          <a:p>
            <a:pPr marL="858838" indent="-342900">
              <a:lnSpc>
                <a:spcPct val="150000"/>
              </a:lnSpc>
              <a:buFont typeface="Wingdings" panose="05000000000000000000" pitchFamily="2" charset="2"/>
              <a:buChar char="Ø"/>
              <a:tabLst>
                <a:tab pos="804863" algn="l"/>
              </a:tabLst>
            </a:pPr>
            <a:r>
              <a:rPr lang="en-GB" dirty="0">
                <a:latin typeface="Arial" panose="020B0604020202020204" pitchFamily="34" charset="0"/>
                <a:ea typeface="Tahoma" panose="020B0604030504040204" pitchFamily="34" charset="0"/>
                <a:cs typeface="Arial" panose="020B0604020202020204" pitchFamily="34" charset="0"/>
              </a:rPr>
              <a:t>In registration period: 3 days</a:t>
            </a:r>
          </a:p>
          <a:p>
            <a:pPr marL="858838" indent="-342900">
              <a:lnSpc>
                <a:spcPct val="150000"/>
              </a:lnSpc>
              <a:buFont typeface="Wingdings" panose="05000000000000000000" pitchFamily="2" charset="2"/>
              <a:buChar char="Ø"/>
              <a:tabLst>
                <a:tab pos="804863" algn="l"/>
              </a:tabLst>
            </a:pPr>
            <a:r>
              <a:rPr lang="en-GB" dirty="0">
                <a:latin typeface="Arial" panose="020B0604020202020204" pitchFamily="34" charset="0"/>
                <a:ea typeface="Tahoma" panose="020B0604030504040204" pitchFamily="34" charset="0"/>
                <a:cs typeface="Arial" panose="020B0604020202020204" pitchFamily="34" charset="0"/>
              </a:rPr>
              <a:t>In educational period: every Friday</a:t>
            </a:r>
          </a:p>
          <a:p>
            <a:pPr marL="858838" indent="-342900">
              <a:lnSpc>
                <a:spcPct val="150000"/>
              </a:lnSpc>
              <a:buFont typeface="Wingdings" panose="05000000000000000000" pitchFamily="2" charset="2"/>
              <a:buChar char="Ø"/>
              <a:tabLst>
                <a:tab pos="804863" algn="l"/>
              </a:tabLst>
            </a:pPr>
            <a:r>
              <a:rPr lang="en-GB" dirty="0">
                <a:latin typeface="Arial" panose="020B0604020202020204" pitchFamily="34" charset="0"/>
                <a:ea typeface="Tahoma" panose="020B0604030504040204" pitchFamily="34" charset="0"/>
                <a:cs typeface="Arial" panose="020B0604020202020204" pitchFamily="34" charset="0"/>
              </a:rPr>
              <a:t>In exam period: 3 weeks</a:t>
            </a:r>
          </a:p>
          <a:p>
            <a:pPr marL="858838" indent="-342900">
              <a:lnSpc>
                <a:spcPct val="150000"/>
              </a:lnSpc>
              <a:buFont typeface="Wingdings" panose="05000000000000000000" pitchFamily="2" charset="2"/>
              <a:buChar char="Ø"/>
              <a:tabLst>
                <a:tab pos="804863" algn="l"/>
              </a:tabLst>
            </a:pPr>
            <a:r>
              <a:rPr lang="en-GB" dirty="0">
                <a:latin typeface="Arial" panose="020B0604020202020204" pitchFamily="34" charset="0"/>
                <a:ea typeface="Tahoma" panose="020B0604030504040204" pitchFamily="34" charset="0"/>
                <a:cs typeface="Arial" panose="020B0604020202020204" pitchFamily="34" charset="0"/>
              </a:rPr>
              <a:t>In the summer: 1 month</a:t>
            </a:r>
          </a:p>
        </p:txBody>
      </p:sp>
      <p:sp>
        <p:nvSpPr>
          <p:cNvPr id="6" name="Téglalap 5">
            <a:extLst>
              <a:ext uri="{FF2B5EF4-FFF2-40B4-BE49-F238E27FC236}">
                <a16:creationId xmlns:a16="http://schemas.microsoft.com/office/drawing/2014/main" id="{AF9C3A96-9ECB-4B88-B23B-B4B8FD693217}"/>
              </a:ext>
            </a:extLst>
          </p:cNvPr>
          <p:cNvSpPr/>
          <p:nvPr/>
        </p:nvSpPr>
        <p:spPr>
          <a:xfrm>
            <a:off x="-4261" y="1267815"/>
            <a:ext cx="8747569" cy="456535"/>
          </a:xfrm>
          <a:prstGeom prst="rect">
            <a:avLst/>
          </a:prstGeom>
        </p:spPr>
        <p:txBody>
          <a:bodyPr wrap="square">
            <a:spAutoFit/>
          </a:bodyPr>
          <a:lstStyle/>
          <a:p>
            <a:pPr algn="just">
              <a:lnSpc>
                <a:spcPct val="150000"/>
              </a:lnSpc>
              <a:tabLst>
                <a:tab pos="804863" algn="l"/>
              </a:tabLst>
            </a:pPr>
            <a:r>
              <a:rPr lang="en-GB" dirty="0">
                <a:latin typeface="Arial" panose="020B0604020202020204" pitchFamily="34" charset="0"/>
                <a:ea typeface="Tahoma" panose="020B0604030504040204" pitchFamily="34" charset="0"/>
                <a:cs typeface="Arial" panose="020B0604020202020204" pitchFamily="34" charset="0"/>
              </a:rPr>
              <a:t>The dual training programmes have been started from September 2015.</a:t>
            </a:r>
          </a:p>
        </p:txBody>
      </p:sp>
    </p:spTree>
    <p:extLst>
      <p:ext uri="{BB962C8B-B14F-4D97-AF65-F5344CB8AC3E}">
        <p14:creationId xmlns:p14="http://schemas.microsoft.com/office/powerpoint/2010/main" val="35178828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ím 1">
            <a:extLst>
              <a:ext uri="{FF2B5EF4-FFF2-40B4-BE49-F238E27FC236}">
                <a16:creationId xmlns:a16="http://schemas.microsoft.com/office/drawing/2014/main" id="{DD9EBA2B-53D2-40EB-8C14-D35191DD1D15}"/>
              </a:ext>
            </a:extLst>
          </p:cNvPr>
          <p:cNvSpPr txBox="1">
            <a:spLocks/>
          </p:cNvSpPr>
          <p:nvPr/>
        </p:nvSpPr>
        <p:spPr>
          <a:xfrm>
            <a:off x="975935" y="450448"/>
            <a:ext cx="7265321" cy="401322"/>
          </a:xfrm>
          <a:prstGeom prst="rect">
            <a:avLst/>
          </a:prstGeom>
        </p:spPr>
        <p:txBody>
          <a:bodyPr/>
          <a:lstStyle>
            <a:lvl1pPr algn="ctr" defTabSz="457200" rtl="0" eaLnBrk="1" fontAlgn="base" hangingPunct="1">
              <a:spcBef>
                <a:spcPct val="0"/>
              </a:spcBef>
              <a:spcAft>
                <a:spcPct val="0"/>
              </a:spcAft>
              <a:defRPr sz="4400" kern="1200">
                <a:solidFill>
                  <a:schemeClr val="tx1"/>
                </a:solidFill>
                <a:latin typeface="+mj-lt"/>
                <a:ea typeface="+mj-ea"/>
                <a:cs typeface="+mj-cs"/>
              </a:defRPr>
            </a:lvl1pPr>
            <a:lvl2pPr algn="ctr" defTabSz="457200" rtl="0" eaLnBrk="1" fontAlgn="base" hangingPunct="1">
              <a:spcBef>
                <a:spcPct val="0"/>
              </a:spcBef>
              <a:spcAft>
                <a:spcPct val="0"/>
              </a:spcAft>
              <a:defRPr sz="4400">
                <a:solidFill>
                  <a:schemeClr val="tx1"/>
                </a:solidFill>
                <a:latin typeface="Calibri" pitchFamily="34" charset="0"/>
              </a:defRPr>
            </a:lvl2pPr>
            <a:lvl3pPr algn="ctr" defTabSz="457200" rtl="0" eaLnBrk="1" fontAlgn="base" hangingPunct="1">
              <a:spcBef>
                <a:spcPct val="0"/>
              </a:spcBef>
              <a:spcAft>
                <a:spcPct val="0"/>
              </a:spcAft>
              <a:defRPr sz="4400">
                <a:solidFill>
                  <a:schemeClr val="tx1"/>
                </a:solidFill>
                <a:latin typeface="Calibri" pitchFamily="34" charset="0"/>
              </a:defRPr>
            </a:lvl3pPr>
            <a:lvl4pPr algn="ctr" defTabSz="457200" rtl="0" eaLnBrk="1" fontAlgn="base" hangingPunct="1">
              <a:spcBef>
                <a:spcPct val="0"/>
              </a:spcBef>
              <a:spcAft>
                <a:spcPct val="0"/>
              </a:spcAft>
              <a:defRPr sz="4400">
                <a:solidFill>
                  <a:schemeClr val="tx1"/>
                </a:solidFill>
                <a:latin typeface="Calibri" pitchFamily="34" charset="0"/>
              </a:defRPr>
            </a:lvl4pPr>
            <a:lvl5pPr algn="ctr" defTabSz="457200" rtl="0" eaLnBrk="1" fontAlgn="base" hangingPunct="1">
              <a:spcBef>
                <a:spcPct val="0"/>
              </a:spcBef>
              <a:spcAft>
                <a:spcPct val="0"/>
              </a:spcAft>
              <a:defRPr sz="4400">
                <a:solidFill>
                  <a:schemeClr val="tx1"/>
                </a:solidFill>
                <a:latin typeface="Calibri" pitchFamily="34" charset="0"/>
              </a:defRPr>
            </a:lvl5pPr>
            <a:lvl6pPr marL="457200" algn="ctr" defTabSz="457200" rtl="0" eaLnBrk="1" fontAlgn="base" hangingPunct="1">
              <a:spcBef>
                <a:spcPct val="0"/>
              </a:spcBef>
              <a:spcAft>
                <a:spcPct val="0"/>
              </a:spcAft>
              <a:defRPr sz="4400">
                <a:solidFill>
                  <a:schemeClr val="tx1"/>
                </a:solidFill>
                <a:latin typeface="Calibri" pitchFamily="34" charset="0"/>
              </a:defRPr>
            </a:lvl6pPr>
            <a:lvl7pPr marL="914400" algn="ctr" defTabSz="457200" rtl="0" eaLnBrk="1" fontAlgn="base" hangingPunct="1">
              <a:spcBef>
                <a:spcPct val="0"/>
              </a:spcBef>
              <a:spcAft>
                <a:spcPct val="0"/>
              </a:spcAft>
              <a:defRPr sz="4400">
                <a:solidFill>
                  <a:schemeClr val="tx1"/>
                </a:solidFill>
                <a:latin typeface="Calibri" pitchFamily="34" charset="0"/>
              </a:defRPr>
            </a:lvl7pPr>
            <a:lvl8pPr marL="1371600" algn="ctr" defTabSz="457200" rtl="0" eaLnBrk="1" fontAlgn="base" hangingPunct="1">
              <a:spcBef>
                <a:spcPct val="0"/>
              </a:spcBef>
              <a:spcAft>
                <a:spcPct val="0"/>
              </a:spcAft>
              <a:defRPr sz="4400">
                <a:solidFill>
                  <a:schemeClr val="tx1"/>
                </a:solidFill>
                <a:latin typeface="Calibri" pitchFamily="34" charset="0"/>
              </a:defRPr>
            </a:lvl8pPr>
            <a:lvl9pPr marL="1828800" algn="ctr" defTabSz="457200" rtl="0" eaLnBrk="1" fontAlgn="base" hangingPunct="1">
              <a:spcBef>
                <a:spcPct val="0"/>
              </a:spcBef>
              <a:spcAft>
                <a:spcPct val="0"/>
              </a:spcAft>
              <a:defRPr sz="4400">
                <a:solidFill>
                  <a:schemeClr val="tx1"/>
                </a:solidFill>
                <a:latin typeface="Calibri"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all" spc="0" normalizeH="0" noProof="0" dirty="0">
                <a:ln>
                  <a:noFill/>
                </a:ln>
                <a:solidFill>
                  <a:srgbClr val="0E5B87"/>
                </a:solidFill>
                <a:effectLst/>
                <a:uLnTx/>
                <a:uFillTx/>
                <a:latin typeface="Arial" panose="020B0604020202020204" pitchFamily="34" charset="0"/>
                <a:ea typeface="+mj-ea"/>
                <a:cs typeface="Arial" panose="020B0604020202020204" pitchFamily="34" charset="0"/>
              </a:rPr>
              <a:t>Dual Training </a:t>
            </a:r>
            <a:r>
              <a:rPr kumimoji="0" lang="en-US" sz="1800" b="1" i="0" u="none" strike="noStrike" kern="1200" cap="all" spc="0" normalizeH="0" noProof="0" dirty="0" err="1">
                <a:ln>
                  <a:noFill/>
                </a:ln>
                <a:solidFill>
                  <a:srgbClr val="0E5B87"/>
                </a:solidFill>
                <a:effectLst/>
                <a:uLnTx/>
                <a:uFillTx/>
                <a:latin typeface="Arial" panose="020B0604020202020204" pitchFamily="34" charset="0"/>
                <a:ea typeface="+mj-ea"/>
                <a:cs typeface="Arial" panose="020B0604020202020204" pitchFamily="34" charset="0"/>
              </a:rPr>
              <a:t>Programmes</a:t>
            </a:r>
            <a:endParaRPr kumimoji="0" lang="en-US" sz="1800" b="1" i="0" u="none" strike="noStrike" kern="1200" cap="all" spc="0" normalizeH="0" noProof="0" dirty="0">
              <a:ln>
                <a:noFill/>
              </a:ln>
              <a:solidFill>
                <a:srgbClr val="0E5B87"/>
              </a:solidFill>
              <a:effectLst/>
              <a:uLnTx/>
              <a:uFillTx/>
              <a:latin typeface="Arial" panose="020B0604020202020204" pitchFamily="34" charset="0"/>
              <a:ea typeface="+mj-ea"/>
              <a:cs typeface="Arial" panose="020B0604020202020204" pitchFamily="34" charset="0"/>
            </a:endParaRPr>
          </a:p>
        </p:txBody>
      </p:sp>
      <p:pic>
        <p:nvPicPr>
          <p:cNvPr id="17" name="Kép 16">
            <a:extLst>
              <a:ext uri="{FF2B5EF4-FFF2-40B4-BE49-F238E27FC236}">
                <a16:creationId xmlns:a16="http://schemas.microsoft.com/office/drawing/2014/main" id="{68719CA0-1A74-4A57-A5F7-065CFB9F889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282353" y="173906"/>
            <a:ext cx="861647" cy="897204"/>
          </a:xfrm>
          <a:prstGeom prst="rect">
            <a:avLst/>
          </a:prstGeom>
        </p:spPr>
      </p:pic>
      <p:grpSp>
        <p:nvGrpSpPr>
          <p:cNvPr id="4" name="Csoportba foglalás 3">
            <a:extLst>
              <a:ext uri="{FF2B5EF4-FFF2-40B4-BE49-F238E27FC236}">
                <a16:creationId xmlns:a16="http://schemas.microsoft.com/office/drawing/2014/main" id="{27CFBDF3-7878-4DAF-9D0A-04ADE9BA1D1A}"/>
              </a:ext>
            </a:extLst>
          </p:cNvPr>
          <p:cNvGrpSpPr/>
          <p:nvPr/>
        </p:nvGrpSpPr>
        <p:grpSpPr>
          <a:xfrm>
            <a:off x="250319" y="1491917"/>
            <a:ext cx="8431668" cy="4033318"/>
            <a:chOff x="475624" y="1837277"/>
            <a:chExt cx="8421539" cy="3974580"/>
          </a:xfrm>
        </p:grpSpPr>
        <p:sp>
          <p:nvSpPr>
            <p:cNvPr id="5" name="Téglalap 4">
              <a:extLst>
                <a:ext uri="{FF2B5EF4-FFF2-40B4-BE49-F238E27FC236}">
                  <a16:creationId xmlns:a16="http://schemas.microsoft.com/office/drawing/2014/main" id="{F4E46F1E-C639-4AEC-88F6-B22B0CCAC18F}"/>
                </a:ext>
              </a:extLst>
            </p:cNvPr>
            <p:cNvSpPr/>
            <p:nvPr/>
          </p:nvSpPr>
          <p:spPr>
            <a:xfrm>
              <a:off x="475626" y="2123437"/>
              <a:ext cx="2236111" cy="287158"/>
            </a:xfrm>
            <a:prstGeom prst="rect">
              <a:avLst/>
            </a:prstGeom>
          </p:spPr>
          <p:txBody>
            <a:bodyPr wrap="none">
              <a:spAutoFit/>
            </a:bodyPr>
            <a:lstStyle/>
            <a:p>
              <a:pPr fontAlgn="auto">
                <a:spcBef>
                  <a:spcPts val="0"/>
                </a:spcBef>
                <a:spcAft>
                  <a:spcPts val="0"/>
                </a:spcAft>
              </a:pPr>
              <a:r>
                <a:rPr lang="hu-HU" sz="1200" b="1" u="none" dirty="0">
                  <a:solidFill>
                    <a:prstClr val="black"/>
                  </a:solidFill>
                  <a:latin typeface="Calibri" panose="020F0502020204030204" pitchFamily="34" charset="0"/>
                  <a:ea typeface="Calibri" panose="020F0502020204030204" pitchFamily="34" charset="0"/>
                </a:rPr>
                <a:t>Mechatronical Engineering BSc</a:t>
              </a:r>
              <a:endParaRPr lang="hu-HU" sz="1200" b="1" u="none" dirty="0">
                <a:solidFill>
                  <a:prstClr val="black"/>
                </a:solidFill>
                <a:latin typeface="Calibri" panose="020F0502020204030204"/>
              </a:endParaRPr>
            </a:p>
          </p:txBody>
        </p:sp>
        <p:sp>
          <p:nvSpPr>
            <p:cNvPr id="6" name="Téglalap 5">
              <a:extLst>
                <a:ext uri="{FF2B5EF4-FFF2-40B4-BE49-F238E27FC236}">
                  <a16:creationId xmlns:a16="http://schemas.microsoft.com/office/drawing/2014/main" id="{82634C13-2634-43C4-A4DA-F99CB917184D}"/>
                </a:ext>
              </a:extLst>
            </p:cNvPr>
            <p:cNvSpPr/>
            <p:nvPr/>
          </p:nvSpPr>
          <p:spPr>
            <a:xfrm>
              <a:off x="475625" y="2526494"/>
              <a:ext cx="1760306" cy="287158"/>
            </a:xfrm>
            <a:prstGeom prst="rect">
              <a:avLst/>
            </a:prstGeom>
          </p:spPr>
          <p:txBody>
            <a:bodyPr wrap="none">
              <a:spAutoFit/>
            </a:bodyPr>
            <a:lstStyle/>
            <a:p>
              <a:pPr fontAlgn="auto">
                <a:spcBef>
                  <a:spcPts val="0"/>
                </a:spcBef>
                <a:spcAft>
                  <a:spcPts val="0"/>
                </a:spcAft>
              </a:pPr>
              <a:r>
                <a:rPr lang="hu-HU" sz="1200" b="1" u="none" dirty="0">
                  <a:solidFill>
                    <a:prstClr val="black"/>
                  </a:solidFill>
                  <a:latin typeface="Calibri" panose="020F0502020204030204"/>
                  <a:ea typeface="Calibri" panose="020F0502020204030204" pitchFamily="34" charset="0"/>
                </a:rPr>
                <a:t>Vehicle Engineering</a:t>
              </a:r>
              <a:r>
                <a:rPr lang="hu-HU" sz="1200" b="1" u="none" dirty="0">
                  <a:solidFill>
                    <a:prstClr val="black"/>
                  </a:solidFill>
                  <a:latin typeface="Calibri" panose="020F0502020204030204" pitchFamily="34" charset="0"/>
                  <a:ea typeface="Calibri" panose="020F0502020204030204" pitchFamily="34" charset="0"/>
                </a:rPr>
                <a:t> BSc</a:t>
              </a:r>
              <a:endParaRPr lang="hu-HU" sz="1200" b="1" u="none" dirty="0">
                <a:solidFill>
                  <a:prstClr val="black"/>
                </a:solidFill>
                <a:latin typeface="Calibri" panose="020F0502020204030204"/>
              </a:endParaRPr>
            </a:p>
          </p:txBody>
        </p:sp>
        <p:sp>
          <p:nvSpPr>
            <p:cNvPr id="7" name="Téglalap 6">
              <a:extLst>
                <a:ext uri="{FF2B5EF4-FFF2-40B4-BE49-F238E27FC236}">
                  <a16:creationId xmlns:a16="http://schemas.microsoft.com/office/drawing/2014/main" id="{CC64F021-C899-4FBF-99ED-DAAB597CB9CE}"/>
                </a:ext>
              </a:extLst>
            </p:cNvPr>
            <p:cNvSpPr/>
            <p:nvPr/>
          </p:nvSpPr>
          <p:spPr>
            <a:xfrm>
              <a:off x="475625" y="2929552"/>
              <a:ext cx="1838145" cy="287158"/>
            </a:xfrm>
            <a:prstGeom prst="rect">
              <a:avLst/>
            </a:prstGeom>
          </p:spPr>
          <p:txBody>
            <a:bodyPr wrap="none">
              <a:spAutoFit/>
            </a:bodyPr>
            <a:lstStyle/>
            <a:p>
              <a:pPr fontAlgn="auto">
                <a:spcBef>
                  <a:spcPts val="0"/>
                </a:spcBef>
                <a:spcAft>
                  <a:spcPts val="0"/>
                </a:spcAft>
              </a:pPr>
              <a:r>
                <a:rPr lang="hu-HU" sz="1200" b="1" u="none" dirty="0">
                  <a:solidFill>
                    <a:prstClr val="black"/>
                  </a:solidFill>
                  <a:latin typeface="Calibri" panose="020F0502020204030204" pitchFamily="34" charset="0"/>
                  <a:ea typeface="Calibri" panose="020F0502020204030204" pitchFamily="34" charset="0"/>
                </a:rPr>
                <a:t>Logistics Engineering BSc</a:t>
              </a:r>
              <a:endParaRPr lang="hu-HU" sz="1200" b="1" u="none" dirty="0">
                <a:solidFill>
                  <a:prstClr val="black"/>
                </a:solidFill>
                <a:latin typeface="Calibri" panose="020F0502020204030204"/>
              </a:endParaRPr>
            </a:p>
          </p:txBody>
        </p:sp>
        <p:sp>
          <p:nvSpPr>
            <p:cNvPr id="8" name="Téglalap 7">
              <a:extLst>
                <a:ext uri="{FF2B5EF4-FFF2-40B4-BE49-F238E27FC236}">
                  <a16:creationId xmlns:a16="http://schemas.microsoft.com/office/drawing/2014/main" id="{02ABFE1D-259B-4BB6-9B09-8E90F6BE8727}"/>
                </a:ext>
              </a:extLst>
            </p:cNvPr>
            <p:cNvSpPr/>
            <p:nvPr/>
          </p:nvSpPr>
          <p:spPr>
            <a:xfrm>
              <a:off x="475626" y="3338625"/>
              <a:ext cx="2236111" cy="287158"/>
            </a:xfrm>
            <a:prstGeom prst="rect">
              <a:avLst/>
            </a:prstGeom>
          </p:spPr>
          <p:txBody>
            <a:bodyPr wrap="none">
              <a:spAutoFit/>
            </a:bodyPr>
            <a:lstStyle/>
            <a:p>
              <a:pPr fontAlgn="auto">
                <a:spcBef>
                  <a:spcPts val="0"/>
                </a:spcBef>
                <a:spcAft>
                  <a:spcPts val="0"/>
                </a:spcAft>
              </a:pPr>
              <a:r>
                <a:rPr lang="hu-HU" sz="1200" b="1" u="none" dirty="0">
                  <a:solidFill>
                    <a:prstClr val="black"/>
                  </a:solidFill>
                  <a:latin typeface="Calibri" panose="020F0502020204030204" pitchFamily="34" charset="0"/>
                  <a:ea typeface="Calibri" panose="020F0502020204030204" pitchFamily="34" charset="0"/>
                  <a:cs typeface="Times New Roman" panose="02020603050405020304" pitchFamily="18" charset="0"/>
                </a:rPr>
                <a:t>Mechatronical Engineering</a:t>
              </a:r>
              <a:r>
                <a:rPr lang="hu-HU" sz="1200" b="1" u="none" dirty="0">
                  <a:solidFill>
                    <a:prstClr val="black"/>
                  </a:solidFill>
                  <a:latin typeface="Calibri" panose="020F0502020204030204" pitchFamily="34" charset="0"/>
                  <a:ea typeface="Calibri" panose="020F0502020204030204" pitchFamily="34" charset="0"/>
                </a:rPr>
                <a:t> BSc</a:t>
              </a:r>
              <a:endParaRPr lang="hu-HU" sz="1200" b="1" u="none" dirty="0">
                <a:solidFill>
                  <a:prstClr val="black"/>
                </a:solidFill>
                <a:latin typeface="Calibri" panose="020F0502020204030204"/>
              </a:endParaRPr>
            </a:p>
          </p:txBody>
        </p:sp>
        <p:sp>
          <p:nvSpPr>
            <p:cNvPr id="9" name="Téglalap 8">
              <a:extLst>
                <a:ext uri="{FF2B5EF4-FFF2-40B4-BE49-F238E27FC236}">
                  <a16:creationId xmlns:a16="http://schemas.microsoft.com/office/drawing/2014/main" id="{7C5F05B5-C033-4EB6-B2B8-3923633AC65B}"/>
                </a:ext>
              </a:extLst>
            </p:cNvPr>
            <p:cNvSpPr/>
            <p:nvPr/>
          </p:nvSpPr>
          <p:spPr>
            <a:xfrm>
              <a:off x="475626" y="3735667"/>
              <a:ext cx="2474478" cy="287158"/>
            </a:xfrm>
            <a:prstGeom prst="rect">
              <a:avLst/>
            </a:prstGeom>
          </p:spPr>
          <p:txBody>
            <a:bodyPr wrap="none">
              <a:spAutoFit/>
            </a:bodyPr>
            <a:lstStyle/>
            <a:p>
              <a:pPr fontAlgn="auto">
                <a:spcBef>
                  <a:spcPts val="0"/>
                </a:spcBef>
                <a:spcAft>
                  <a:spcPts val="0"/>
                </a:spcAft>
              </a:pPr>
              <a:r>
                <a:rPr lang="hu-HU" sz="1200" b="1" u="none" dirty="0">
                  <a:solidFill>
                    <a:prstClr val="black"/>
                  </a:solidFill>
                  <a:latin typeface="Calibri" panose="020F0502020204030204" pitchFamily="34" charset="0"/>
                  <a:ea typeface="Calibri" panose="020F0502020204030204" pitchFamily="34" charset="0"/>
                  <a:cs typeface="Times New Roman" panose="02020603050405020304" pitchFamily="18" charset="0"/>
                </a:rPr>
                <a:t>Computer Science Engineering</a:t>
              </a:r>
              <a:r>
                <a:rPr lang="hu-HU" sz="1200" b="1" u="none" dirty="0">
                  <a:solidFill>
                    <a:prstClr val="black"/>
                  </a:solidFill>
                  <a:latin typeface="Calibri" panose="020F0502020204030204" pitchFamily="34" charset="0"/>
                  <a:ea typeface="Calibri" panose="020F0502020204030204" pitchFamily="34" charset="0"/>
                </a:rPr>
                <a:t> BSc</a:t>
              </a:r>
              <a:endParaRPr lang="hu-HU" sz="1200" b="1" u="none" dirty="0">
                <a:solidFill>
                  <a:prstClr val="black"/>
                </a:solidFill>
                <a:latin typeface="Calibri" panose="020F0502020204030204"/>
              </a:endParaRPr>
            </a:p>
          </p:txBody>
        </p:sp>
        <p:sp>
          <p:nvSpPr>
            <p:cNvPr id="10" name="Téglalap 9">
              <a:extLst>
                <a:ext uri="{FF2B5EF4-FFF2-40B4-BE49-F238E27FC236}">
                  <a16:creationId xmlns:a16="http://schemas.microsoft.com/office/drawing/2014/main" id="{63AFD124-EF7F-442E-BA0C-345F1C9CB1C4}"/>
                </a:ext>
              </a:extLst>
            </p:cNvPr>
            <p:cNvSpPr/>
            <p:nvPr/>
          </p:nvSpPr>
          <p:spPr>
            <a:xfrm>
              <a:off x="475626" y="4135851"/>
              <a:ext cx="2167446" cy="287158"/>
            </a:xfrm>
            <a:prstGeom prst="rect">
              <a:avLst/>
            </a:prstGeom>
          </p:spPr>
          <p:txBody>
            <a:bodyPr wrap="none">
              <a:spAutoFit/>
            </a:bodyPr>
            <a:lstStyle/>
            <a:p>
              <a:pPr fontAlgn="auto">
                <a:spcBef>
                  <a:spcPts val="0"/>
                </a:spcBef>
                <a:spcAft>
                  <a:spcPts val="0"/>
                </a:spcAft>
              </a:pPr>
              <a:r>
                <a:rPr lang="hu-HU" sz="1200" b="1" u="none" dirty="0">
                  <a:solidFill>
                    <a:prstClr val="black"/>
                  </a:solidFill>
                  <a:latin typeface="Calibri" panose="020F0502020204030204" pitchFamily="34" charset="0"/>
                  <a:ea typeface="Calibri" panose="020F0502020204030204" pitchFamily="34" charset="0"/>
                  <a:cs typeface="Times New Roman" panose="02020603050405020304" pitchFamily="18" charset="0"/>
                </a:rPr>
                <a:t>Engineering Management </a:t>
              </a:r>
              <a:r>
                <a:rPr lang="hu-HU" sz="1200" b="1" u="none" dirty="0">
                  <a:solidFill>
                    <a:prstClr val="black"/>
                  </a:solidFill>
                  <a:latin typeface="Calibri" panose="020F0502020204030204" pitchFamily="34" charset="0"/>
                  <a:ea typeface="Calibri" panose="020F0502020204030204" pitchFamily="34" charset="0"/>
                </a:rPr>
                <a:t>BSc</a:t>
              </a:r>
              <a:endParaRPr lang="hu-HU" sz="1200" b="1" u="none" dirty="0">
                <a:solidFill>
                  <a:prstClr val="black"/>
                </a:solidFill>
                <a:latin typeface="Calibri" panose="020F0502020204030204"/>
              </a:endParaRPr>
            </a:p>
          </p:txBody>
        </p:sp>
        <p:sp>
          <p:nvSpPr>
            <p:cNvPr id="11" name="Téglalap 10">
              <a:extLst>
                <a:ext uri="{FF2B5EF4-FFF2-40B4-BE49-F238E27FC236}">
                  <a16:creationId xmlns:a16="http://schemas.microsoft.com/office/drawing/2014/main" id="{72241DC8-5BB7-46C2-8AF3-65C5AF0B483C}"/>
                </a:ext>
              </a:extLst>
            </p:cNvPr>
            <p:cNvSpPr/>
            <p:nvPr/>
          </p:nvSpPr>
          <p:spPr>
            <a:xfrm>
              <a:off x="475626" y="4536035"/>
              <a:ext cx="1651891" cy="287158"/>
            </a:xfrm>
            <a:prstGeom prst="rect">
              <a:avLst/>
            </a:prstGeom>
          </p:spPr>
          <p:txBody>
            <a:bodyPr wrap="none">
              <a:spAutoFit/>
            </a:bodyPr>
            <a:lstStyle/>
            <a:p>
              <a:pPr fontAlgn="auto">
                <a:spcBef>
                  <a:spcPts val="0"/>
                </a:spcBef>
                <a:spcAft>
                  <a:spcPts val="0"/>
                </a:spcAft>
              </a:pPr>
              <a:r>
                <a:rPr lang="hu-HU" sz="1200" b="1" u="none" dirty="0">
                  <a:solidFill>
                    <a:prstClr val="black"/>
                  </a:solidFill>
                  <a:latin typeface="Calibri" panose="020F0502020204030204" pitchFamily="34" charset="0"/>
                  <a:ea typeface="Calibri" panose="020F0502020204030204" pitchFamily="34" charset="0"/>
                  <a:cs typeface="Times New Roman" panose="02020603050405020304" pitchFamily="18" charset="0"/>
                </a:rPr>
                <a:t>Computer Science </a:t>
              </a:r>
              <a:r>
                <a:rPr lang="hu-HU" sz="1200" b="1" u="none" dirty="0">
                  <a:solidFill>
                    <a:prstClr val="black"/>
                  </a:solidFill>
                  <a:latin typeface="Calibri" panose="020F0502020204030204" pitchFamily="34" charset="0"/>
                  <a:ea typeface="Calibri" panose="020F0502020204030204" pitchFamily="34" charset="0"/>
                </a:rPr>
                <a:t>BSc</a:t>
              </a:r>
              <a:endParaRPr lang="hu-HU" sz="1200" b="1" u="none" dirty="0">
                <a:solidFill>
                  <a:prstClr val="black"/>
                </a:solidFill>
                <a:latin typeface="Calibri" panose="020F0502020204030204"/>
              </a:endParaRPr>
            </a:p>
          </p:txBody>
        </p:sp>
        <p:sp>
          <p:nvSpPr>
            <p:cNvPr id="12" name="Téglalap 11">
              <a:extLst>
                <a:ext uri="{FF2B5EF4-FFF2-40B4-BE49-F238E27FC236}">
                  <a16:creationId xmlns:a16="http://schemas.microsoft.com/office/drawing/2014/main" id="{17DA52DF-0D4C-444B-BC54-68F6C8C2D74A}"/>
                </a:ext>
              </a:extLst>
            </p:cNvPr>
            <p:cNvSpPr/>
            <p:nvPr/>
          </p:nvSpPr>
          <p:spPr>
            <a:xfrm>
              <a:off x="475625" y="4924189"/>
              <a:ext cx="1984834" cy="287158"/>
            </a:xfrm>
            <a:prstGeom prst="rect">
              <a:avLst/>
            </a:prstGeom>
          </p:spPr>
          <p:txBody>
            <a:bodyPr wrap="square">
              <a:spAutoFit/>
            </a:bodyPr>
            <a:lstStyle/>
            <a:p>
              <a:pPr fontAlgn="auto">
                <a:spcBef>
                  <a:spcPts val="0"/>
                </a:spcBef>
                <a:spcAft>
                  <a:spcPts val="0"/>
                </a:spcAft>
              </a:pPr>
              <a:r>
                <a:rPr lang="hu-HU" sz="1200" b="1" u="none" dirty="0">
                  <a:solidFill>
                    <a:prstClr val="black"/>
                  </a:solidFill>
                  <a:latin typeface="Calibri" panose="020F0502020204030204" pitchFamily="34" charset="0"/>
                  <a:ea typeface="Calibri" panose="020F0502020204030204" pitchFamily="34" charset="0"/>
                  <a:cs typeface="Times New Roman" panose="02020603050405020304" pitchFamily="18" charset="0"/>
                </a:rPr>
                <a:t>Electrical Engineering </a:t>
              </a:r>
              <a:r>
                <a:rPr lang="hu-HU" sz="1200" b="1" u="none" dirty="0">
                  <a:solidFill>
                    <a:prstClr val="black"/>
                  </a:solidFill>
                  <a:latin typeface="Calibri" panose="020F0502020204030204" pitchFamily="34" charset="0"/>
                  <a:ea typeface="Calibri" panose="020F0502020204030204" pitchFamily="34" charset="0"/>
                </a:rPr>
                <a:t>BSc</a:t>
              </a:r>
              <a:endParaRPr lang="hu-HU" sz="1200" b="1" u="none" dirty="0">
                <a:solidFill>
                  <a:prstClr val="black"/>
                </a:solidFill>
                <a:latin typeface="Calibri" panose="020F0502020204030204"/>
              </a:endParaRPr>
            </a:p>
          </p:txBody>
        </p:sp>
        <p:sp>
          <p:nvSpPr>
            <p:cNvPr id="13" name="Téglalap 12">
              <a:extLst>
                <a:ext uri="{FF2B5EF4-FFF2-40B4-BE49-F238E27FC236}">
                  <a16:creationId xmlns:a16="http://schemas.microsoft.com/office/drawing/2014/main" id="{FB6654FE-2A81-4140-BC10-16086DF07890}"/>
                </a:ext>
              </a:extLst>
            </p:cNvPr>
            <p:cNvSpPr/>
            <p:nvPr/>
          </p:nvSpPr>
          <p:spPr>
            <a:xfrm>
              <a:off x="2966164" y="1846438"/>
              <a:ext cx="897702" cy="287158"/>
            </a:xfrm>
            <a:prstGeom prst="rect">
              <a:avLst/>
            </a:prstGeom>
          </p:spPr>
          <p:txBody>
            <a:bodyPr wrap="none">
              <a:spAutoFit/>
            </a:bodyPr>
            <a:lstStyle/>
            <a:p>
              <a:pPr fontAlgn="auto">
                <a:spcBef>
                  <a:spcPts val="0"/>
                </a:spcBef>
                <a:spcAft>
                  <a:spcPts val="0"/>
                </a:spcAft>
              </a:pPr>
              <a:r>
                <a:rPr lang="hu-HU" sz="1200" b="1" u="none" dirty="0">
                  <a:solidFill>
                    <a:prstClr val="black"/>
                  </a:solidFill>
                  <a:latin typeface="Calibri" panose="020F0502020204030204" pitchFamily="34" charset="0"/>
                </a:rPr>
                <a:t>2015/16/1</a:t>
              </a:r>
              <a:endParaRPr lang="hu-HU" sz="1200" b="1" u="none" dirty="0">
                <a:solidFill>
                  <a:prstClr val="black"/>
                </a:solidFill>
                <a:latin typeface="Calibri" panose="020F0502020204030204"/>
              </a:endParaRPr>
            </a:p>
          </p:txBody>
        </p:sp>
        <p:sp>
          <p:nvSpPr>
            <p:cNvPr id="14" name="Téglalap 13">
              <a:extLst>
                <a:ext uri="{FF2B5EF4-FFF2-40B4-BE49-F238E27FC236}">
                  <a16:creationId xmlns:a16="http://schemas.microsoft.com/office/drawing/2014/main" id="{80077C86-6D31-44BF-B16A-69120E401087}"/>
                </a:ext>
              </a:extLst>
            </p:cNvPr>
            <p:cNvSpPr/>
            <p:nvPr/>
          </p:nvSpPr>
          <p:spPr>
            <a:xfrm>
              <a:off x="4224487" y="1837277"/>
              <a:ext cx="897702" cy="287158"/>
            </a:xfrm>
            <a:prstGeom prst="rect">
              <a:avLst/>
            </a:prstGeom>
          </p:spPr>
          <p:txBody>
            <a:bodyPr wrap="none">
              <a:spAutoFit/>
            </a:bodyPr>
            <a:lstStyle/>
            <a:p>
              <a:pPr fontAlgn="auto">
                <a:spcBef>
                  <a:spcPts val="0"/>
                </a:spcBef>
                <a:spcAft>
                  <a:spcPts val="0"/>
                </a:spcAft>
              </a:pPr>
              <a:r>
                <a:rPr lang="hu-HU" sz="1200" b="1" u="none" dirty="0">
                  <a:solidFill>
                    <a:prstClr val="black"/>
                  </a:solidFill>
                  <a:latin typeface="Calibri" panose="020F0502020204030204" pitchFamily="34" charset="0"/>
                </a:rPr>
                <a:t>2016/17/1</a:t>
              </a:r>
              <a:endParaRPr lang="hu-HU" sz="1200" b="1" u="none" dirty="0">
                <a:solidFill>
                  <a:prstClr val="black"/>
                </a:solidFill>
                <a:latin typeface="Calibri" panose="020F0502020204030204"/>
              </a:endParaRPr>
            </a:p>
          </p:txBody>
        </p:sp>
        <p:sp>
          <p:nvSpPr>
            <p:cNvPr id="15" name="Téglalap 14">
              <a:extLst>
                <a:ext uri="{FF2B5EF4-FFF2-40B4-BE49-F238E27FC236}">
                  <a16:creationId xmlns:a16="http://schemas.microsoft.com/office/drawing/2014/main" id="{149EAC38-4F41-4B8E-A475-BF420537C6CC}"/>
                </a:ext>
              </a:extLst>
            </p:cNvPr>
            <p:cNvSpPr/>
            <p:nvPr/>
          </p:nvSpPr>
          <p:spPr>
            <a:xfrm>
              <a:off x="5482812" y="1843019"/>
              <a:ext cx="897702" cy="287158"/>
            </a:xfrm>
            <a:prstGeom prst="rect">
              <a:avLst/>
            </a:prstGeom>
          </p:spPr>
          <p:txBody>
            <a:bodyPr wrap="none">
              <a:spAutoFit/>
            </a:bodyPr>
            <a:lstStyle/>
            <a:p>
              <a:pPr fontAlgn="auto">
                <a:spcBef>
                  <a:spcPts val="0"/>
                </a:spcBef>
                <a:spcAft>
                  <a:spcPts val="0"/>
                </a:spcAft>
              </a:pPr>
              <a:r>
                <a:rPr lang="hu-HU" sz="1200" b="1" u="none" dirty="0">
                  <a:solidFill>
                    <a:prstClr val="black"/>
                  </a:solidFill>
                  <a:latin typeface="Calibri" panose="020F0502020204030204" pitchFamily="34" charset="0"/>
                </a:rPr>
                <a:t>2017/18/1</a:t>
              </a:r>
              <a:endParaRPr lang="hu-HU" sz="1200" b="1" u="none" dirty="0">
                <a:solidFill>
                  <a:prstClr val="black"/>
                </a:solidFill>
                <a:latin typeface="Calibri" panose="020F0502020204030204"/>
              </a:endParaRPr>
            </a:p>
          </p:txBody>
        </p:sp>
        <p:sp>
          <p:nvSpPr>
            <p:cNvPr id="18" name="Téglalap 17">
              <a:extLst>
                <a:ext uri="{FF2B5EF4-FFF2-40B4-BE49-F238E27FC236}">
                  <a16:creationId xmlns:a16="http://schemas.microsoft.com/office/drawing/2014/main" id="{36D7B948-8DE0-4B16-A3FC-9D15CD3BE1A9}"/>
                </a:ext>
              </a:extLst>
            </p:cNvPr>
            <p:cNvSpPr/>
            <p:nvPr/>
          </p:nvSpPr>
          <p:spPr>
            <a:xfrm>
              <a:off x="6741136" y="1843019"/>
              <a:ext cx="897702" cy="287158"/>
            </a:xfrm>
            <a:prstGeom prst="rect">
              <a:avLst/>
            </a:prstGeom>
          </p:spPr>
          <p:txBody>
            <a:bodyPr wrap="none">
              <a:spAutoFit/>
            </a:bodyPr>
            <a:lstStyle/>
            <a:p>
              <a:pPr fontAlgn="auto">
                <a:spcBef>
                  <a:spcPts val="0"/>
                </a:spcBef>
                <a:spcAft>
                  <a:spcPts val="0"/>
                </a:spcAft>
              </a:pPr>
              <a:r>
                <a:rPr lang="hu-HU" sz="1200" b="1" u="none" dirty="0">
                  <a:solidFill>
                    <a:prstClr val="black"/>
                  </a:solidFill>
                  <a:latin typeface="Calibri" panose="020F0502020204030204" pitchFamily="34" charset="0"/>
                </a:rPr>
                <a:t>2018/19/1</a:t>
              </a:r>
              <a:endParaRPr lang="hu-HU" sz="1200" b="1" u="none" dirty="0">
                <a:solidFill>
                  <a:prstClr val="black"/>
                </a:solidFill>
                <a:latin typeface="Calibri" panose="020F0502020204030204"/>
              </a:endParaRPr>
            </a:p>
          </p:txBody>
        </p:sp>
        <p:sp>
          <p:nvSpPr>
            <p:cNvPr id="19" name="Téglalap 18">
              <a:extLst>
                <a:ext uri="{FF2B5EF4-FFF2-40B4-BE49-F238E27FC236}">
                  <a16:creationId xmlns:a16="http://schemas.microsoft.com/office/drawing/2014/main" id="{605F5663-CBE5-456F-8BCE-711A187CB6F6}"/>
                </a:ext>
              </a:extLst>
            </p:cNvPr>
            <p:cNvSpPr/>
            <p:nvPr/>
          </p:nvSpPr>
          <p:spPr>
            <a:xfrm>
              <a:off x="7999461" y="1843019"/>
              <a:ext cx="897702" cy="287158"/>
            </a:xfrm>
            <a:prstGeom prst="rect">
              <a:avLst/>
            </a:prstGeom>
          </p:spPr>
          <p:txBody>
            <a:bodyPr wrap="none">
              <a:spAutoFit/>
            </a:bodyPr>
            <a:lstStyle/>
            <a:p>
              <a:pPr fontAlgn="auto">
                <a:spcBef>
                  <a:spcPts val="0"/>
                </a:spcBef>
                <a:spcAft>
                  <a:spcPts val="0"/>
                </a:spcAft>
              </a:pPr>
              <a:r>
                <a:rPr lang="hu-HU" sz="1200" b="1" u="none" dirty="0">
                  <a:solidFill>
                    <a:prstClr val="black"/>
                  </a:solidFill>
                  <a:latin typeface="Calibri" panose="020F0502020204030204" pitchFamily="34" charset="0"/>
                </a:rPr>
                <a:t>2019/20/1</a:t>
              </a:r>
              <a:endParaRPr lang="hu-HU" sz="1200" b="1" u="none" dirty="0">
                <a:solidFill>
                  <a:prstClr val="black"/>
                </a:solidFill>
                <a:latin typeface="Calibri" panose="020F0502020204030204"/>
              </a:endParaRPr>
            </a:p>
          </p:txBody>
        </p:sp>
        <p:sp>
          <p:nvSpPr>
            <p:cNvPr id="20" name="Téglalap: lekerekített 19">
              <a:extLst>
                <a:ext uri="{FF2B5EF4-FFF2-40B4-BE49-F238E27FC236}">
                  <a16:creationId xmlns:a16="http://schemas.microsoft.com/office/drawing/2014/main" id="{5FC88AC8-A091-4370-946A-004501446C27}"/>
                </a:ext>
              </a:extLst>
            </p:cNvPr>
            <p:cNvSpPr/>
            <p:nvPr/>
          </p:nvSpPr>
          <p:spPr>
            <a:xfrm>
              <a:off x="4260582" y="2114276"/>
              <a:ext cx="4570597" cy="276999"/>
            </a:xfrm>
            <a:prstGeom prst="roundRect">
              <a:avLst>
                <a:gd name="adj" fmla="val 47072"/>
              </a:avLst>
            </a:prstGeom>
            <a:solidFill>
              <a:srgbClr val="00B0F0"/>
            </a:solidFill>
            <a:ln>
              <a:noFill/>
              <a:extLst>
                <a:ext uri="{C807C97D-BFC1-408E-A445-0C87EB9F89A2}">
                  <ask:lineSketchStyleProps xmlns:ask="http://schemas.microsoft.com/office/drawing/2018/sketchyshapes" xmln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hu-HU" sz="1200" b="1" u="none">
                <a:solidFill>
                  <a:prstClr val="white"/>
                </a:solidFill>
              </a:endParaRPr>
            </a:p>
          </p:txBody>
        </p:sp>
        <p:sp>
          <p:nvSpPr>
            <p:cNvPr id="21" name="Téglalap: lekerekített 20">
              <a:extLst>
                <a:ext uri="{FF2B5EF4-FFF2-40B4-BE49-F238E27FC236}">
                  <a16:creationId xmlns:a16="http://schemas.microsoft.com/office/drawing/2014/main" id="{5F6E24E0-0E81-44F9-A5E6-47F4088034A8}"/>
                </a:ext>
              </a:extLst>
            </p:cNvPr>
            <p:cNvSpPr/>
            <p:nvPr/>
          </p:nvSpPr>
          <p:spPr>
            <a:xfrm>
              <a:off x="4260582" y="2524033"/>
              <a:ext cx="4570597" cy="276999"/>
            </a:xfrm>
            <a:prstGeom prst="roundRect">
              <a:avLst>
                <a:gd name="adj" fmla="val 47072"/>
              </a:avLst>
            </a:prstGeom>
            <a:solidFill>
              <a:srgbClr val="00B0F0"/>
            </a:solidFill>
            <a:ln>
              <a:noFill/>
              <a:extLst>
                <a:ext uri="{C807C97D-BFC1-408E-A445-0C87EB9F89A2}">
                  <ask:lineSketchStyleProps xmlns:ask="http://schemas.microsoft.com/office/drawing/2018/sketchyshapes" xmln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hu-HU" sz="1200" b="1" u="none">
                <a:solidFill>
                  <a:prstClr val="white"/>
                </a:solidFill>
              </a:endParaRPr>
            </a:p>
          </p:txBody>
        </p:sp>
        <p:sp>
          <p:nvSpPr>
            <p:cNvPr id="22" name="Téglalap: lekerekített 21">
              <a:extLst>
                <a:ext uri="{FF2B5EF4-FFF2-40B4-BE49-F238E27FC236}">
                  <a16:creationId xmlns:a16="http://schemas.microsoft.com/office/drawing/2014/main" id="{29D21D98-9E23-4CAA-B4FA-F01678159133}"/>
                </a:ext>
              </a:extLst>
            </p:cNvPr>
            <p:cNvSpPr/>
            <p:nvPr/>
          </p:nvSpPr>
          <p:spPr>
            <a:xfrm>
              <a:off x="3080085" y="2929552"/>
              <a:ext cx="5751093" cy="276999"/>
            </a:xfrm>
            <a:prstGeom prst="roundRect">
              <a:avLst>
                <a:gd name="adj" fmla="val 47072"/>
              </a:avLst>
            </a:prstGeom>
            <a:solidFill>
              <a:srgbClr val="00B0F0"/>
            </a:solidFill>
            <a:ln>
              <a:noFill/>
              <a:extLst>
                <a:ext uri="{C807C97D-BFC1-408E-A445-0C87EB9F89A2}">
                  <ask:lineSketchStyleProps xmlns:ask="http://schemas.microsoft.com/office/drawing/2018/sketchyshapes" xmln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hu-HU" sz="1200" b="1" u="none">
                <a:solidFill>
                  <a:prstClr val="white"/>
                </a:solidFill>
              </a:endParaRPr>
            </a:p>
          </p:txBody>
        </p:sp>
        <p:sp>
          <p:nvSpPr>
            <p:cNvPr id="23" name="Téglalap: lekerekített 22">
              <a:extLst>
                <a:ext uri="{FF2B5EF4-FFF2-40B4-BE49-F238E27FC236}">
                  <a16:creationId xmlns:a16="http://schemas.microsoft.com/office/drawing/2014/main" id="{15F45591-FE09-4A3B-BB79-02A76699F508}"/>
                </a:ext>
              </a:extLst>
            </p:cNvPr>
            <p:cNvSpPr/>
            <p:nvPr/>
          </p:nvSpPr>
          <p:spPr>
            <a:xfrm>
              <a:off x="4260582" y="3338627"/>
              <a:ext cx="4570597" cy="276999"/>
            </a:xfrm>
            <a:prstGeom prst="roundRect">
              <a:avLst>
                <a:gd name="adj" fmla="val 47072"/>
              </a:avLst>
            </a:prstGeom>
            <a:solidFill>
              <a:srgbClr val="00B0F0"/>
            </a:solidFill>
            <a:ln>
              <a:noFill/>
              <a:extLst>
                <a:ext uri="{C807C97D-BFC1-408E-A445-0C87EB9F89A2}">
                  <ask:lineSketchStyleProps xmlns:ask="http://schemas.microsoft.com/office/drawing/2018/sketchyshapes" xmln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hu-HU" sz="1200" b="1" u="none">
                <a:solidFill>
                  <a:prstClr val="white"/>
                </a:solidFill>
              </a:endParaRPr>
            </a:p>
          </p:txBody>
        </p:sp>
        <p:sp>
          <p:nvSpPr>
            <p:cNvPr id="24" name="Téglalap: lekerekített 23">
              <a:extLst>
                <a:ext uri="{FF2B5EF4-FFF2-40B4-BE49-F238E27FC236}">
                  <a16:creationId xmlns:a16="http://schemas.microsoft.com/office/drawing/2014/main" id="{86025F77-17D0-4788-B76D-E983DD8ACB18}"/>
                </a:ext>
              </a:extLst>
            </p:cNvPr>
            <p:cNvSpPr/>
            <p:nvPr/>
          </p:nvSpPr>
          <p:spPr>
            <a:xfrm>
              <a:off x="3080085" y="3735667"/>
              <a:ext cx="5751093" cy="276999"/>
            </a:xfrm>
            <a:prstGeom prst="roundRect">
              <a:avLst>
                <a:gd name="adj" fmla="val 47072"/>
              </a:avLst>
            </a:prstGeom>
            <a:solidFill>
              <a:srgbClr val="00B0F0"/>
            </a:solidFill>
            <a:ln>
              <a:noFill/>
              <a:extLst>
                <a:ext uri="{C807C97D-BFC1-408E-A445-0C87EB9F89A2}">
                  <ask:lineSketchStyleProps xmlns:ask="http://schemas.microsoft.com/office/drawing/2018/sketchyshapes" xmln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hu-HU" sz="1200" b="1" u="none">
                <a:solidFill>
                  <a:prstClr val="white"/>
                </a:solidFill>
              </a:endParaRPr>
            </a:p>
          </p:txBody>
        </p:sp>
        <p:sp>
          <p:nvSpPr>
            <p:cNvPr id="25" name="Téglalap: lekerekített 24">
              <a:extLst>
                <a:ext uri="{FF2B5EF4-FFF2-40B4-BE49-F238E27FC236}">
                  <a16:creationId xmlns:a16="http://schemas.microsoft.com/office/drawing/2014/main" id="{F3EC4225-E718-4A66-AE53-AF0CF649E70D}"/>
                </a:ext>
              </a:extLst>
            </p:cNvPr>
            <p:cNvSpPr/>
            <p:nvPr/>
          </p:nvSpPr>
          <p:spPr>
            <a:xfrm>
              <a:off x="5348037" y="4135851"/>
              <a:ext cx="3483142" cy="276999"/>
            </a:xfrm>
            <a:prstGeom prst="roundRect">
              <a:avLst>
                <a:gd name="adj" fmla="val 47072"/>
              </a:avLst>
            </a:prstGeom>
            <a:solidFill>
              <a:srgbClr val="00B0F0"/>
            </a:solidFill>
            <a:ln>
              <a:noFill/>
              <a:extLst>
                <a:ext uri="{C807C97D-BFC1-408E-A445-0C87EB9F89A2}">
                  <ask:lineSketchStyleProps xmlns:ask="http://schemas.microsoft.com/office/drawing/2018/sketchyshapes" xmln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hu-HU" sz="1200" b="1" u="none">
                <a:solidFill>
                  <a:prstClr val="white"/>
                </a:solidFill>
              </a:endParaRPr>
            </a:p>
          </p:txBody>
        </p:sp>
        <p:sp>
          <p:nvSpPr>
            <p:cNvPr id="26" name="Téglalap: lekerekített 25">
              <a:extLst>
                <a:ext uri="{FF2B5EF4-FFF2-40B4-BE49-F238E27FC236}">
                  <a16:creationId xmlns:a16="http://schemas.microsoft.com/office/drawing/2014/main" id="{1B52CC3B-D3A5-46EE-9EE4-09C5D1738C50}"/>
                </a:ext>
              </a:extLst>
            </p:cNvPr>
            <p:cNvSpPr/>
            <p:nvPr/>
          </p:nvSpPr>
          <p:spPr>
            <a:xfrm>
              <a:off x="3080085" y="4524004"/>
              <a:ext cx="5751093" cy="276999"/>
            </a:xfrm>
            <a:prstGeom prst="roundRect">
              <a:avLst>
                <a:gd name="adj" fmla="val 47072"/>
              </a:avLst>
            </a:prstGeom>
            <a:solidFill>
              <a:srgbClr val="00B0F0"/>
            </a:solidFill>
            <a:ln>
              <a:noFill/>
              <a:extLst>
                <a:ext uri="{C807C97D-BFC1-408E-A445-0C87EB9F89A2}">
                  <ask:lineSketchStyleProps xmlns:ask="http://schemas.microsoft.com/office/drawing/2018/sketchyshapes" xmln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hu-HU" sz="1200" b="1" u="none">
                <a:solidFill>
                  <a:prstClr val="white"/>
                </a:solidFill>
              </a:endParaRPr>
            </a:p>
          </p:txBody>
        </p:sp>
        <p:sp>
          <p:nvSpPr>
            <p:cNvPr id="27" name="Téglalap: lekerekített 26">
              <a:extLst>
                <a:ext uri="{FF2B5EF4-FFF2-40B4-BE49-F238E27FC236}">
                  <a16:creationId xmlns:a16="http://schemas.microsoft.com/office/drawing/2014/main" id="{72BDC68D-769B-41B9-A164-B27B4D2B41BE}"/>
                </a:ext>
              </a:extLst>
            </p:cNvPr>
            <p:cNvSpPr/>
            <p:nvPr/>
          </p:nvSpPr>
          <p:spPr>
            <a:xfrm>
              <a:off x="5348037" y="4924188"/>
              <a:ext cx="3483142" cy="276999"/>
            </a:xfrm>
            <a:prstGeom prst="roundRect">
              <a:avLst>
                <a:gd name="adj" fmla="val 47072"/>
              </a:avLst>
            </a:prstGeom>
            <a:solidFill>
              <a:srgbClr val="00B0F0"/>
            </a:solidFill>
            <a:ln>
              <a:noFill/>
              <a:extLst>
                <a:ext uri="{C807C97D-BFC1-408E-A445-0C87EB9F89A2}">
                  <ask:lineSketchStyleProps xmlns:ask="http://schemas.microsoft.com/office/drawing/2018/sketchyshapes" xmln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hu-HU" sz="1200" b="1" u="none">
                <a:solidFill>
                  <a:prstClr val="white"/>
                </a:solidFill>
              </a:endParaRPr>
            </a:p>
          </p:txBody>
        </p:sp>
        <p:sp>
          <p:nvSpPr>
            <p:cNvPr id="28" name="Téglalap 27">
              <a:extLst>
                <a:ext uri="{FF2B5EF4-FFF2-40B4-BE49-F238E27FC236}">
                  <a16:creationId xmlns:a16="http://schemas.microsoft.com/office/drawing/2014/main" id="{4D5198EE-3AF6-4D06-8B6F-47262DE5AA28}"/>
                </a:ext>
              </a:extLst>
            </p:cNvPr>
            <p:cNvSpPr/>
            <p:nvPr/>
          </p:nvSpPr>
          <p:spPr>
            <a:xfrm>
              <a:off x="475624" y="5333260"/>
              <a:ext cx="7237994" cy="478597"/>
            </a:xfrm>
            <a:prstGeom prst="rect">
              <a:avLst/>
            </a:prstGeom>
          </p:spPr>
          <p:txBody>
            <a:bodyPr wrap="square">
              <a:spAutoFit/>
            </a:bodyPr>
            <a:lstStyle/>
            <a:p>
              <a:pPr fontAlgn="auto">
                <a:spcBef>
                  <a:spcPts val="0"/>
                </a:spcBef>
                <a:spcAft>
                  <a:spcPts val="0"/>
                </a:spcAft>
              </a:pPr>
              <a:r>
                <a:rPr lang="hu-HU" sz="1200" b="1" i="1" u="none" dirty="0">
                  <a:solidFill>
                    <a:prstClr val="black"/>
                  </a:solidFill>
                  <a:latin typeface="Calibri" panose="020F0502020204030204" pitchFamily="34" charset="0"/>
                  <a:ea typeface="Calibri" panose="020F0502020204030204" pitchFamily="34" charset="0"/>
                  <a:cs typeface="Times New Roman" panose="02020603050405020304" pitchFamily="18" charset="0"/>
                </a:rPr>
                <a:t>We offer the dual education system in 10 BSc programs.</a:t>
              </a:r>
            </a:p>
            <a:p>
              <a:pPr fontAlgn="auto">
                <a:spcBef>
                  <a:spcPts val="0"/>
                </a:spcBef>
                <a:spcAft>
                  <a:spcPts val="0"/>
                </a:spcAft>
              </a:pPr>
              <a:r>
                <a:rPr lang="en-US" sz="1200" b="1" i="1" u="none" dirty="0">
                  <a:solidFill>
                    <a:prstClr val="black"/>
                  </a:solidFill>
                  <a:latin typeface="Calibri" panose="020F0502020204030204" pitchFamily="34" charset="0"/>
                  <a:cs typeface="Times New Roman" panose="02020603050405020304" pitchFamily="18" charset="0"/>
                </a:rPr>
                <a:t>The number of dual</a:t>
              </a:r>
              <a:r>
                <a:rPr lang="hu-HU" sz="1200" b="1" i="1" u="none" dirty="0">
                  <a:solidFill>
                    <a:prstClr val="black"/>
                  </a:solidFill>
                  <a:latin typeface="Calibri" panose="020F0502020204030204" pitchFamily="34" charset="0"/>
                  <a:cs typeface="Times New Roman" panose="02020603050405020304" pitchFamily="18" charset="0"/>
                </a:rPr>
                <a:t> </a:t>
              </a:r>
              <a:r>
                <a:rPr lang="en-US" sz="1200" b="1" i="1" u="none" dirty="0">
                  <a:solidFill>
                    <a:prstClr val="black"/>
                  </a:solidFill>
                  <a:latin typeface="Calibri" panose="020F0502020204030204" pitchFamily="34" charset="0"/>
                  <a:cs typeface="Times New Roman" panose="02020603050405020304" pitchFamily="18" charset="0"/>
                </a:rPr>
                <a:t>partners</a:t>
              </a:r>
              <a:r>
                <a:rPr lang="hu-HU" sz="1200" b="1" i="1" u="none" dirty="0">
                  <a:solidFill>
                    <a:prstClr val="black"/>
                  </a:solidFill>
                  <a:latin typeface="Calibri" panose="020F0502020204030204" pitchFamily="34" charset="0"/>
                  <a:cs typeface="Times New Roman" panose="02020603050405020304" pitchFamily="18" charset="0"/>
                </a:rPr>
                <a:t> in BSc programs</a:t>
              </a:r>
              <a:r>
                <a:rPr lang="en-US" sz="1200" b="1" i="1" u="none" dirty="0">
                  <a:solidFill>
                    <a:prstClr val="black"/>
                  </a:solidFill>
                  <a:latin typeface="Calibri" panose="020F0502020204030204" pitchFamily="34" charset="0"/>
                  <a:cs typeface="Times New Roman" panose="02020603050405020304" pitchFamily="18" charset="0"/>
                </a:rPr>
                <a:t> is </a:t>
              </a:r>
              <a:r>
                <a:rPr lang="hu-HU" sz="1200" b="1" i="1" u="none" dirty="0">
                  <a:solidFill>
                    <a:prstClr val="black"/>
                  </a:solidFill>
                  <a:latin typeface="Calibri" panose="020F0502020204030204" pitchFamily="34" charset="0"/>
                  <a:cs typeface="Times New Roman" panose="02020603050405020304" pitchFamily="18" charset="0"/>
                </a:rPr>
                <a:t>61.</a:t>
              </a:r>
              <a:endParaRPr lang="hu-HU" sz="1200" b="1" i="1" u="none" dirty="0">
                <a:solidFill>
                  <a:prstClr val="black"/>
                </a:solidFill>
                <a:latin typeface="Calibri" panose="020F0502020204030204"/>
              </a:endParaRPr>
            </a:p>
          </p:txBody>
        </p:sp>
      </p:grpSp>
    </p:spTree>
    <p:extLst>
      <p:ext uri="{BB962C8B-B14F-4D97-AF65-F5344CB8AC3E}">
        <p14:creationId xmlns:p14="http://schemas.microsoft.com/office/powerpoint/2010/main" val="33917543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ím 1">
            <a:extLst>
              <a:ext uri="{FF2B5EF4-FFF2-40B4-BE49-F238E27FC236}">
                <a16:creationId xmlns:a16="http://schemas.microsoft.com/office/drawing/2014/main" id="{DD9EBA2B-53D2-40EB-8C14-D35191DD1D15}"/>
              </a:ext>
            </a:extLst>
          </p:cNvPr>
          <p:cNvSpPr txBox="1">
            <a:spLocks/>
          </p:cNvSpPr>
          <p:nvPr/>
        </p:nvSpPr>
        <p:spPr>
          <a:xfrm>
            <a:off x="975935" y="450448"/>
            <a:ext cx="7265321" cy="401322"/>
          </a:xfrm>
          <a:prstGeom prst="rect">
            <a:avLst/>
          </a:prstGeom>
        </p:spPr>
        <p:txBody>
          <a:bodyPr/>
          <a:lstStyle>
            <a:lvl1pPr algn="ctr" defTabSz="457200" rtl="0" eaLnBrk="1" fontAlgn="base" hangingPunct="1">
              <a:spcBef>
                <a:spcPct val="0"/>
              </a:spcBef>
              <a:spcAft>
                <a:spcPct val="0"/>
              </a:spcAft>
              <a:defRPr sz="4400" kern="1200">
                <a:solidFill>
                  <a:schemeClr val="tx1"/>
                </a:solidFill>
                <a:latin typeface="+mj-lt"/>
                <a:ea typeface="+mj-ea"/>
                <a:cs typeface="+mj-cs"/>
              </a:defRPr>
            </a:lvl1pPr>
            <a:lvl2pPr algn="ctr" defTabSz="457200" rtl="0" eaLnBrk="1" fontAlgn="base" hangingPunct="1">
              <a:spcBef>
                <a:spcPct val="0"/>
              </a:spcBef>
              <a:spcAft>
                <a:spcPct val="0"/>
              </a:spcAft>
              <a:defRPr sz="4400">
                <a:solidFill>
                  <a:schemeClr val="tx1"/>
                </a:solidFill>
                <a:latin typeface="Calibri" pitchFamily="34" charset="0"/>
              </a:defRPr>
            </a:lvl2pPr>
            <a:lvl3pPr algn="ctr" defTabSz="457200" rtl="0" eaLnBrk="1" fontAlgn="base" hangingPunct="1">
              <a:spcBef>
                <a:spcPct val="0"/>
              </a:spcBef>
              <a:spcAft>
                <a:spcPct val="0"/>
              </a:spcAft>
              <a:defRPr sz="4400">
                <a:solidFill>
                  <a:schemeClr val="tx1"/>
                </a:solidFill>
                <a:latin typeface="Calibri" pitchFamily="34" charset="0"/>
              </a:defRPr>
            </a:lvl3pPr>
            <a:lvl4pPr algn="ctr" defTabSz="457200" rtl="0" eaLnBrk="1" fontAlgn="base" hangingPunct="1">
              <a:spcBef>
                <a:spcPct val="0"/>
              </a:spcBef>
              <a:spcAft>
                <a:spcPct val="0"/>
              </a:spcAft>
              <a:defRPr sz="4400">
                <a:solidFill>
                  <a:schemeClr val="tx1"/>
                </a:solidFill>
                <a:latin typeface="Calibri" pitchFamily="34" charset="0"/>
              </a:defRPr>
            </a:lvl4pPr>
            <a:lvl5pPr algn="ctr" defTabSz="457200" rtl="0" eaLnBrk="1" fontAlgn="base" hangingPunct="1">
              <a:spcBef>
                <a:spcPct val="0"/>
              </a:spcBef>
              <a:spcAft>
                <a:spcPct val="0"/>
              </a:spcAft>
              <a:defRPr sz="4400">
                <a:solidFill>
                  <a:schemeClr val="tx1"/>
                </a:solidFill>
                <a:latin typeface="Calibri" pitchFamily="34" charset="0"/>
              </a:defRPr>
            </a:lvl5pPr>
            <a:lvl6pPr marL="457200" algn="ctr" defTabSz="457200" rtl="0" eaLnBrk="1" fontAlgn="base" hangingPunct="1">
              <a:spcBef>
                <a:spcPct val="0"/>
              </a:spcBef>
              <a:spcAft>
                <a:spcPct val="0"/>
              </a:spcAft>
              <a:defRPr sz="4400">
                <a:solidFill>
                  <a:schemeClr val="tx1"/>
                </a:solidFill>
                <a:latin typeface="Calibri" pitchFamily="34" charset="0"/>
              </a:defRPr>
            </a:lvl6pPr>
            <a:lvl7pPr marL="914400" algn="ctr" defTabSz="457200" rtl="0" eaLnBrk="1" fontAlgn="base" hangingPunct="1">
              <a:spcBef>
                <a:spcPct val="0"/>
              </a:spcBef>
              <a:spcAft>
                <a:spcPct val="0"/>
              </a:spcAft>
              <a:defRPr sz="4400">
                <a:solidFill>
                  <a:schemeClr val="tx1"/>
                </a:solidFill>
                <a:latin typeface="Calibri" pitchFamily="34" charset="0"/>
              </a:defRPr>
            </a:lvl7pPr>
            <a:lvl8pPr marL="1371600" algn="ctr" defTabSz="457200" rtl="0" eaLnBrk="1" fontAlgn="base" hangingPunct="1">
              <a:spcBef>
                <a:spcPct val="0"/>
              </a:spcBef>
              <a:spcAft>
                <a:spcPct val="0"/>
              </a:spcAft>
              <a:defRPr sz="4400">
                <a:solidFill>
                  <a:schemeClr val="tx1"/>
                </a:solidFill>
                <a:latin typeface="Calibri" pitchFamily="34" charset="0"/>
              </a:defRPr>
            </a:lvl8pPr>
            <a:lvl9pPr marL="1828800" algn="ctr" defTabSz="457200" rtl="0" eaLnBrk="1" fontAlgn="base" hangingPunct="1">
              <a:spcBef>
                <a:spcPct val="0"/>
              </a:spcBef>
              <a:spcAft>
                <a:spcPct val="0"/>
              </a:spcAft>
              <a:defRPr sz="4400">
                <a:solidFill>
                  <a:schemeClr val="tx1"/>
                </a:solidFill>
                <a:latin typeface="Calibri"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all" spc="0" normalizeH="0" noProof="0" dirty="0">
                <a:ln>
                  <a:noFill/>
                </a:ln>
                <a:solidFill>
                  <a:srgbClr val="0E5B87"/>
                </a:solidFill>
                <a:effectLst/>
                <a:uLnTx/>
                <a:uFillTx/>
                <a:latin typeface="Arial" panose="020B0604020202020204" pitchFamily="34" charset="0"/>
                <a:ea typeface="+mj-ea"/>
                <a:cs typeface="Arial" panose="020B0604020202020204" pitchFamily="34" charset="0"/>
              </a:rPr>
              <a:t>Dual Training </a:t>
            </a:r>
            <a:r>
              <a:rPr kumimoji="0" lang="en-US" sz="1800" b="1" i="0" u="none" strike="noStrike" kern="1200" cap="all" spc="0" normalizeH="0" noProof="0" dirty="0" err="1">
                <a:ln>
                  <a:noFill/>
                </a:ln>
                <a:solidFill>
                  <a:srgbClr val="0E5B87"/>
                </a:solidFill>
                <a:effectLst/>
                <a:uLnTx/>
                <a:uFillTx/>
                <a:latin typeface="Arial" panose="020B0604020202020204" pitchFamily="34" charset="0"/>
                <a:ea typeface="+mj-ea"/>
                <a:cs typeface="Arial" panose="020B0604020202020204" pitchFamily="34" charset="0"/>
              </a:rPr>
              <a:t>Programmes</a:t>
            </a:r>
            <a:endParaRPr kumimoji="0" lang="en-US" sz="1800" b="1" i="0" u="none" strike="noStrike" kern="1200" cap="all" spc="0" normalizeH="0" noProof="0" dirty="0">
              <a:ln>
                <a:noFill/>
              </a:ln>
              <a:solidFill>
                <a:srgbClr val="0E5B87"/>
              </a:solidFill>
              <a:effectLst/>
              <a:uLnTx/>
              <a:uFillTx/>
              <a:latin typeface="Arial" panose="020B0604020202020204" pitchFamily="34" charset="0"/>
              <a:ea typeface="+mj-ea"/>
              <a:cs typeface="Arial" panose="020B0604020202020204" pitchFamily="34" charset="0"/>
            </a:endParaRPr>
          </a:p>
        </p:txBody>
      </p:sp>
      <p:pic>
        <p:nvPicPr>
          <p:cNvPr id="17" name="Kép 16">
            <a:extLst>
              <a:ext uri="{FF2B5EF4-FFF2-40B4-BE49-F238E27FC236}">
                <a16:creationId xmlns:a16="http://schemas.microsoft.com/office/drawing/2014/main" id="{68719CA0-1A74-4A57-A5F7-065CFB9F889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282353" y="173906"/>
            <a:ext cx="861647" cy="897204"/>
          </a:xfrm>
          <a:prstGeom prst="rect">
            <a:avLst/>
          </a:prstGeom>
        </p:spPr>
      </p:pic>
      <p:grpSp>
        <p:nvGrpSpPr>
          <p:cNvPr id="23" name="Csoportba foglalás 22">
            <a:extLst>
              <a:ext uri="{FF2B5EF4-FFF2-40B4-BE49-F238E27FC236}">
                <a16:creationId xmlns:a16="http://schemas.microsoft.com/office/drawing/2014/main" id="{DAC9C2BA-5ABC-4727-84D6-C1A84FAA201B}"/>
              </a:ext>
            </a:extLst>
          </p:cNvPr>
          <p:cNvGrpSpPr/>
          <p:nvPr/>
        </p:nvGrpSpPr>
        <p:grpSpPr>
          <a:xfrm>
            <a:off x="153908" y="1600501"/>
            <a:ext cx="8768448" cy="3098185"/>
            <a:chOff x="475624" y="1837277"/>
            <a:chExt cx="8395387" cy="2882060"/>
          </a:xfrm>
        </p:grpSpPr>
        <p:sp>
          <p:nvSpPr>
            <p:cNvPr id="24" name="Téglalap 23">
              <a:extLst>
                <a:ext uri="{FF2B5EF4-FFF2-40B4-BE49-F238E27FC236}">
                  <a16:creationId xmlns:a16="http://schemas.microsoft.com/office/drawing/2014/main" id="{C0A25485-98C3-4980-BDA1-FABD15F5AAF0}"/>
                </a:ext>
              </a:extLst>
            </p:cNvPr>
            <p:cNvSpPr/>
            <p:nvPr/>
          </p:nvSpPr>
          <p:spPr>
            <a:xfrm>
              <a:off x="475625" y="2123437"/>
              <a:ext cx="2293584" cy="278793"/>
            </a:xfrm>
            <a:prstGeom prst="rect">
              <a:avLst/>
            </a:prstGeom>
          </p:spPr>
          <p:txBody>
            <a:bodyPr wrap="none">
              <a:spAutoFit/>
            </a:bodyPr>
            <a:lstStyle/>
            <a:p>
              <a:pPr fontAlgn="auto">
                <a:spcBef>
                  <a:spcPts val="0"/>
                </a:spcBef>
                <a:spcAft>
                  <a:spcPts val="0"/>
                </a:spcAft>
              </a:pPr>
              <a:r>
                <a:rPr lang="hu-HU" sz="1200" b="1" u="none" dirty="0">
                  <a:solidFill>
                    <a:prstClr val="black"/>
                  </a:solidFill>
                  <a:latin typeface="Calibri" panose="020F0502020204030204" pitchFamily="34" charset="0"/>
                  <a:ea typeface="Calibri" panose="020F0502020204030204" pitchFamily="34" charset="0"/>
                </a:rPr>
                <a:t>Mechatronical Engineering</a:t>
              </a:r>
              <a:r>
                <a:rPr lang="hu-HU" sz="1200" b="1" u="none" dirty="0">
                  <a:solidFill>
                    <a:prstClr val="black"/>
                  </a:solidFill>
                  <a:latin typeface="+mn-lt"/>
                  <a:ea typeface="Calibri" panose="020F0502020204030204" pitchFamily="34" charset="0"/>
                </a:rPr>
                <a:t> MSc</a:t>
              </a:r>
              <a:endParaRPr lang="hu-HU" sz="1200" b="1" u="none" dirty="0">
                <a:solidFill>
                  <a:prstClr val="black"/>
                </a:solidFill>
                <a:latin typeface="+mn-lt"/>
              </a:endParaRPr>
            </a:p>
          </p:txBody>
        </p:sp>
        <p:sp>
          <p:nvSpPr>
            <p:cNvPr id="25" name="Téglalap 24">
              <a:extLst>
                <a:ext uri="{FF2B5EF4-FFF2-40B4-BE49-F238E27FC236}">
                  <a16:creationId xmlns:a16="http://schemas.microsoft.com/office/drawing/2014/main" id="{04ED024F-0CF6-46C4-BA8A-36575ABE1CDE}"/>
                </a:ext>
              </a:extLst>
            </p:cNvPr>
            <p:cNvSpPr/>
            <p:nvPr/>
          </p:nvSpPr>
          <p:spPr>
            <a:xfrm>
              <a:off x="475625" y="2502433"/>
              <a:ext cx="1832996" cy="278793"/>
            </a:xfrm>
            <a:prstGeom prst="rect">
              <a:avLst/>
            </a:prstGeom>
          </p:spPr>
          <p:txBody>
            <a:bodyPr wrap="none">
              <a:spAutoFit/>
            </a:bodyPr>
            <a:lstStyle/>
            <a:p>
              <a:pPr fontAlgn="auto">
                <a:spcBef>
                  <a:spcPts val="0"/>
                </a:spcBef>
                <a:spcAft>
                  <a:spcPts val="0"/>
                </a:spcAft>
              </a:pPr>
              <a:r>
                <a:rPr lang="hu-HU" sz="1200" b="1" u="none" dirty="0">
                  <a:solidFill>
                    <a:prstClr val="black"/>
                  </a:solidFill>
                  <a:latin typeface="Calibri" panose="020F0502020204030204" pitchFamily="34" charset="0"/>
                  <a:ea typeface="Calibri" panose="020F0502020204030204" pitchFamily="34" charset="0"/>
                </a:rPr>
                <a:t>Logistics Engineering </a:t>
              </a:r>
              <a:r>
                <a:rPr lang="hu-HU" sz="1200" b="1" u="none" dirty="0">
                  <a:solidFill>
                    <a:prstClr val="black"/>
                  </a:solidFill>
                  <a:latin typeface="+mn-lt"/>
                  <a:ea typeface="Calibri" panose="020F0502020204030204" pitchFamily="34" charset="0"/>
                </a:rPr>
                <a:t>MSc</a:t>
              </a:r>
              <a:endParaRPr lang="hu-HU" sz="1200" b="1" u="none" dirty="0">
                <a:solidFill>
                  <a:prstClr val="black"/>
                </a:solidFill>
                <a:latin typeface="+mn-lt"/>
              </a:endParaRPr>
            </a:p>
          </p:txBody>
        </p:sp>
        <p:sp>
          <p:nvSpPr>
            <p:cNvPr id="26" name="Téglalap 25">
              <a:extLst>
                <a:ext uri="{FF2B5EF4-FFF2-40B4-BE49-F238E27FC236}">
                  <a16:creationId xmlns:a16="http://schemas.microsoft.com/office/drawing/2014/main" id="{3EB63DBA-F017-418E-ACC5-16E4E76BCDF1}"/>
                </a:ext>
              </a:extLst>
            </p:cNvPr>
            <p:cNvSpPr/>
            <p:nvPr/>
          </p:nvSpPr>
          <p:spPr>
            <a:xfrm>
              <a:off x="475624" y="2899474"/>
              <a:ext cx="2219369" cy="278793"/>
            </a:xfrm>
            <a:prstGeom prst="rect">
              <a:avLst/>
            </a:prstGeom>
          </p:spPr>
          <p:txBody>
            <a:bodyPr wrap="none">
              <a:spAutoFit/>
            </a:bodyPr>
            <a:lstStyle/>
            <a:p>
              <a:pPr fontAlgn="auto">
                <a:spcBef>
                  <a:spcPts val="0"/>
                </a:spcBef>
                <a:spcAft>
                  <a:spcPts val="0"/>
                </a:spcAft>
              </a:pPr>
              <a:r>
                <a:rPr lang="hu-HU" sz="1200" b="1" u="none" dirty="0">
                  <a:solidFill>
                    <a:prstClr val="black"/>
                  </a:solidFill>
                  <a:latin typeface="Calibri" panose="020F0502020204030204" pitchFamily="34" charset="0"/>
                  <a:ea typeface="Calibri" panose="020F0502020204030204" pitchFamily="34" charset="0"/>
                  <a:cs typeface="Times New Roman" panose="02020603050405020304" pitchFamily="18" charset="0"/>
                </a:rPr>
                <a:t>Mechatronical Engineering</a:t>
              </a:r>
              <a:r>
                <a:rPr lang="hu-HU" sz="1200" b="1" u="none" dirty="0">
                  <a:solidFill>
                    <a:prstClr val="black"/>
                  </a:solidFill>
                  <a:latin typeface="Calibri" panose="020F0502020204030204" pitchFamily="34" charset="0"/>
                  <a:ea typeface="Calibri" panose="020F0502020204030204" pitchFamily="34" charset="0"/>
                </a:rPr>
                <a:t> </a:t>
              </a:r>
              <a:r>
                <a:rPr lang="hu-HU" sz="1200" b="1" u="none" dirty="0">
                  <a:solidFill>
                    <a:prstClr val="black"/>
                  </a:solidFill>
                  <a:latin typeface="+mn-lt"/>
                  <a:ea typeface="Calibri" panose="020F0502020204030204" pitchFamily="34" charset="0"/>
                </a:rPr>
                <a:t>MSc</a:t>
              </a:r>
              <a:endParaRPr lang="hu-HU" sz="1200" b="1" u="none" dirty="0">
                <a:solidFill>
                  <a:prstClr val="black"/>
                </a:solidFill>
                <a:latin typeface="+mn-lt"/>
              </a:endParaRPr>
            </a:p>
          </p:txBody>
        </p:sp>
        <p:sp>
          <p:nvSpPr>
            <p:cNvPr id="27" name="Téglalap 26">
              <a:extLst>
                <a:ext uri="{FF2B5EF4-FFF2-40B4-BE49-F238E27FC236}">
                  <a16:creationId xmlns:a16="http://schemas.microsoft.com/office/drawing/2014/main" id="{1891108F-6213-43D4-B303-65C7612C1DD5}"/>
                </a:ext>
              </a:extLst>
            </p:cNvPr>
            <p:cNvSpPr/>
            <p:nvPr/>
          </p:nvSpPr>
          <p:spPr>
            <a:xfrm>
              <a:off x="475625" y="3290500"/>
              <a:ext cx="2450793" cy="278793"/>
            </a:xfrm>
            <a:prstGeom prst="rect">
              <a:avLst/>
            </a:prstGeom>
          </p:spPr>
          <p:txBody>
            <a:bodyPr wrap="none">
              <a:spAutoFit/>
            </a:bodyPr>
            <a:lstStyle/>
            <a:p>
              <a:pPr fontAlgn="auto">
                <a:spcBef>
                  <a:spcPts val="0"/>
                </a:spcBef>
                <a:spcAft>
                  <a:spcPts val="0"/>
                </a:spcAft>
              </a:pPr>
              <a:r>
                <a:rPr lang="hu-HU" sz="1200" b="1" u="none" dirty="0">
                  <a:solidFill>
                    <a:prstClr val="black"/>
                  </a:solidFill>
                  <a:latin typeface="Calibri" panose="020F0502020204030204" pitchFamily="34" charset="0"/>
                  <a:ea typeface="Calibri" panose="020F0502020204030204" pitchFamily="34" charset="0"/>
                  <a:cs typeface="Times New Roman" panose="02020603050405020304" pitchFamily="18" charset="0"/>
                </a:rPr>
                <a:t>Computer Science Engineering</a:t>
              </a:r>
              <a:r>
                <a:rPr lang="hu-HU" sz="1200" b="1" u="none" dirty="0">
                  <a:solidFill>
                    <a:prstClr val="black"/>
                  </a:solidFill>
                  <a:latin typeface="+mn-lt"/>
                  <a:ea typeface="Calibri" panose="020F0502020204030204" pitchFamily="34" charset="0"/>
                </a:rPr>
                <a:t> MSc</a:t>
              </a:r>
              <a:endParaRPr lang="hu-HU" sz="1200" b="1" u="none" dirty="0">
                <a:solidFill>
                  <a:prstClr val="black"/>
                </a:solidFill>
                <a:latin typeface="+mn-lt"/>
              </a:endParaRPr>
            </a:p>
          </p:txBody>
        </p:sp>
        <p:sp>
          <p:nvSpPr>
            <p:cNvPr id="28" name="Téglalap 27">
              <a:extLst>
                <a:ext uri="{FF2B5EF4-FFF2-40B4-BE49-F238E27FC236}">
                  <a16:creationId xmlns:a16="http://schemas.microsoft.com/office/drawing/2014/main" id="{3D789589-D854-43CF-86F3-96ECFD79CE59}"/>
                </a:ext>
              </a:extLst>
            </p:cNvPr>
            <p:cNvSpPr/>
            <p:nvPr/>
          </p:nvSpPr>
          <p:spPr>
            <a:xfrm>
              <a:off x="487656" y="3730912"/>
              <a:ext cx="1984834" cy="278793"/>
            </a:xfrm>
            <a:prstGeom prst="rect">
              <a:avLst/>
            </a:prstGeom>
          </p:spPr>
          <p:txBody>
            <a:bodyPr wrap="square">
              <a:spAutoFit/>
            </a:bodyPr>
            <a:lstStyle/>
            <a:p>
              <a:pPr fontAlgn="auto">
                <a:spcBef>
                  <a:spcPts val="0"/>
                </a:spcBef>
                <a:spcAft>
                  <a:spcPts val="0"/>
                </a:spcAft>
              </a:pPr>
              <a:r>
                <a:rPr lang="hu-HU" sz="1200" b="1" u="none" dirty="0">
                  <a:solidFill>
                    <a:prstClr val="black"/>
                  </a:solidFill>
                  <a:latin typeface="Calibri" panose="020F0502020204030204" pitchFamily="34" charset="0"/>
                  <a:ea typeface="Calibri" panose="020F0502020204030204" pitchFamily="34" charset="0"/>
                  <a:cs typeface="Times New Roman" panose="02020603050405020304" pitchFamily="18" charset="0"/>
                </a:rPr>
                <a:t>Electrical Engineering</a:t>
              </a:r>
              <a:r>
                <a:rPr lang="hu-HU" sz="1200" b="1" u="none" dirty="0">
                  <a:solidFill>
                    <a:prstClr val="black"/>
                  </a:solidFill>
                  <a:latin typeface="+mn-lt"/>
                  <a:ea typeface="Calibri" panose="020F0502020204030204" pitchFamily="34" charset="0"/>
                </a:rPr>
                <a:t> MSc</a:t>
              </a:r>
              <a:endParaRPr lang="hu-HU" sz="1200" b="1" u="none" dirty="0">
                <a:solidFill>
                  <a:prstClr val="black"/>
                </a:solidFill>
                <a:latin typeface="+mn-lt"/>
              </a:endParaRPr>
            </a:p>
          </p:txBody>
        </p:sp>
        <p:sp>
          <p:nvSpPr>
            <p:cNvPr id="29" name="Téglalap 28">
              <a:extLst>
                <a:ext uri="{FF2B5EF4-FFF2-40B4-BE49-F238E27FC236}">
                  <a16:creationId xmlns:a16="http://schemas.microsoft.com/office/drawing/2014/main" id="{6D64866D-0770-4436-AD84-63C34BC54ECA}"/>
                </a:ext>
              </a:extLst>
            </p:cNvPr>
            <p:cNvSpPr/>
            <p:nvPr/>
          </p:nvSpPr>
          <p:spPr>
            <a:xfrm>
              <a:off x="2966163" y="1846438"/>
              <a:ext cx="871550" cy="278793"/>
            </a:xfrm>
            <a:prstGeom prst="rect">
              <a:avLst/>
            </a:prstGeom>
          </p:spPr>
          <p:txBody>
            <a:bodyPr wrap="none">
              <a:spAutoFit/>
            </a:bodyPr>
            <a:lstStyle/>
            <a:p>
              <a:pPr fontAlgn="auto">
                <a:spcBef>
                  <a:spcPts val="0"/>
                </a:spcBef>
                <a:spcAft>
                  <a:spcPts val="0"/>
                </a:spcAft>
              </a:pPr>
              <a:r>
                <a:rPr lang="hu-HU" sz="1200" b="1" u="none" dirty="0">
                  <a:solidFill>
                    <a:prstClr val="black"/>
                  </a:solidFill>
                  <a:latin typeface="+mn-lt"/>
                </a:rPr>
                <a:t>2017/18/1</a:t>
              </a:r>
            </a:p>
          </p:txBody>
        </p:sp>
        <p:sp>
          <p:nvSpPr>
            <p:cNvPr id="30" name="Téglalap 29">
              <a:extLst>
                <a:ext uri="{FF2B5EF4-FFF2-40B4-BE49-F238E27FC236}">
                  <a16:creationId xmlns:a16="http://schemas.microsoft.com/office/drawing/2014/main" id="{B0CB50A0-EC58-436D-80C0-DD491B11E3C8}"/>
                </a:ext>
              </a:extLst>
            </p:cNvPr>
            <p:cNvSpPr/>
            <p:nvPr/>
          </p:nvSpPr>
          <p:spPr>
            <a:xfrm>
              <a:off x="4224487" y="1837277"/>
              <a:ext cx="871550" cy="278793"/>
            </a:xfrm>
            <a:prstGeom prst="rect">
              <a:avLst/>
            </a:prstGeom>
          </p:spPr>
          <p:txBody>
            <a:bodyPr wrap="none">
              <a:spAutoFit/>
            </a:bodyPr>
            <a:lstStyle/>
            <a:p>
              <a:pPr fontAlgn="auto">
                <a:spcBef>
                  <a:spcPts val="0"/>
                </a:spcBef>
                <a:spcAft>
                  <a:spcPts val="0"/>
                </a:spcAft>
              </a:pPr>
              <a:r>
                <a:rPr lang="hu-HU" sz="1200" b="1" u="none" dirty="0">
                  <a:solidFill>
                    <a:prstClr val="black"/>
                  </a:solidFill>
                  <a:latin typeface="+mn-lt"/>
                </a:rPr>
                <a:t>2017/18/2</a:t>
              </a:r>
            </a:p>
          </p:txBody>
        </p:sp>
        <p:sp>
          <p:nvSpPr>
            <p:cNvPr id="31" name="Téglalap 30">
              <a:extLst>
                <a:ext uri="{FF2B5EF4-FFF2-40B4-BE49-F238E27FC236}">
                  <a16:creationId xmlns:a16="http://schemas.microsoft.com/office/drawing/2014/main" id="{AA6239BE-1DEE-4B13-A49C-6A1113039FFB}"/>
                </a:ext>
              </a:extLst>
            </p:cNvPr>
            <p:cNvSpPr/>
            <p:nvPr/>
          </p:nvSpPr>
          <p:spPr>
            <a:xfrm>
              <a:off x="5482812" y="1843019"/>
              <a:ext cx="871550" cy="278793"/>
            </a:xfrm>
            <a:prstGeom prst="rect">
              <a:avLst/>
            </a:prstGeom>
          </p:spPr>
          <p:txBody>
            <a:bodyPr wrap="none">
              <a:spAutoFit/>
            </a:bodyPr>
            <a:lstStyle/>
            <a:p>
              <a:pPr fontAlgn="auto">
                <a:spcBef>
                  <a:spcPts val="0"/>
                </a:spcBef>
                <a:spcAft>
                  <a:spcPts val="0"/>
                </a:spcAft>
              </a:pPr>
              <a:r>
                <a:rPr lang="hu-HU" sz="1200" b="1" u="none" dirty="0">
                  <a:solidFill>
                    <a:prstClr val="black"/>
                  </a:solidFill>
                  <a:latin typeface="+mn-lt"/>
                </a:rPr>
                <a:t>2018/19/1</a:t>
              </a:r>
            </a:p>
          </p:txBody>
        </p:sp>
        <p:sp>
          <p:nvSpPr>
            <p:cNvPr id="32" name="Téglalap 31">
              <a:extLst>
                <a:ext uri="{FF2B5EF4-FFF2-40B4-BE49-F238E27FC236}">
                  <a16:creationId xmlns:a16="http://schemas.microsoft.com/office/drawing/2014/main" id="{36523F1B-554B-4318-8742-A33B77F678F5}"/>
                </a:ext>
              </a:extLst>
            </p:cNvPr>
            <p:cNvSpPr/>
            <p:nvPr/>
          </p:nvSpPr>
          <p:spPr>
            <a:xfrm>
              <a:off x="6741136" y="1843019"/>
              <a:ext cx="871550" cy="278793"/>
            </a:xfrm>
            <a:prstGeom prst="rect">
              <a:avLst/>
            </a:prstGeom>
          </p:spPr>
          <p:txBody>
            <a:bodyPr wrap="none">
              <a:spAutoFit/>
            </a:bodyPr>
            <a:lstStyle/>
            <a:p>
              <a:pPr fontAlgn="auto">
                <a:spcBef>
                  <a:spcPts val="0"/>
                </a:spcBef>
                <a:spcAft>
                  <a:spcPts val="0"/>
                </a:spcAft>
              </a:pPr>
              <a:r>
                <a:rPr lang="hu-HU" sz="1200" b="1" u="none" dirty="0">
                  <a:solidFill>
                    <a:prstClr val="black"/>
                  </a:solidFill>
                  <a:latin typeface="+mn-lt"/>
                </a:rPr>
                <a:t>2018/19/2</a:t>
              </a:r>
            </a:p>
          </p:txBody>
        </p:sp>
        <p:sp>
          <p:nvSpPr>
            <p:cNvPr id="33" name="Téglalap 32">
              <a:extLst>
                <a:ext uri="{FF2B5EF4-FFF2-40B4-BE49-F238E27FC236}">
                  <a16:creationId xmlns:a16="http://schemas.microsoft.com/office/drawing/2014/main" id="{441BD050-CCB3-42DA-8646-FADAE906D71F}"/>
                </a:ext>
              </a:extLst>
            </p:cNvPr>
            <p:cNvSpPr/>
            <p:nvPr/>
          </p:nvSpPr>
          <p:spPr>
            <a:xfrm>
              <a:off x="7999461" y="1843019"/>
              <a:ext cx="871550" cy="278793"/>
            </a:xfrm>
            <a:prstGeom prst="rect">
              <a:avLst/>
            </a:prstGeom>
          </p:spPr>
          <p:txBody>
            <a:bodyPr wrap="none">
              <a:spAutoFit/>
            </a:bodyPr>
            <a:lstStyle/>
            <a:p>
              <a:pPr fontAlgn="auto">
                <a:spcBef>
                  <a:spcPts val="0"/>
                </a:spcBef>
                <a:spcAft>
                  <a:spcPts val="0"/>
                </a:spcAft>
              </a:pPr>
              <a:r>
                <a:rPr lang="hu-HU" sz="1200" b="1" u="none" dirty="0">
                  <a:solidFill>
                    <a:prstClr val="black"/>
                  </a:solidFill>
                  <a:latin typeface="+mn-lt"/>
                </a:rPr>
                <a:t>2019/20/1</a:t>
              </a:r>
            </a:p>
          </p:txBody>
        </p:sp>
        <p:sp>
          <p:nvSpPr>
            <p:cNvPr id="34" name="Téglalap: lekerekített 33">
              <a:extLst>
                <a:ext uri="{FF2B5EF4-FFF2-40B4-BE49-F238E27FC236}">
                  <a16:creationId xmlns:a16="http://schemas.microsoft.com/office/drawing/2014/main" id="{1638D9ED-46D0-44F6-AC69-901E95974DD9}"/>
                </a:ext>
              </a:extLst>
            </p:cNvPr>
            <p:cNvSpPr/>
            <p:nvPr/>
          </p:nvSpPr>
          <p:spPr>
            <a:xfrm>
              <a:off x="3080085" y="2114276"/>
              <a:ext cx="5751094" cy="276999"/>
            </a:xfrm>
            <a:prstGeom prst="roundRect">
              <a:avLst>
                <a:gd name="adj" fmla="val 47072"/>
              </a:avLst>
            </a:prstGeom>
            <a:solidFill>
              <a:srgbClr val="00B0F0"/>
            </a:solidFill>
            <a:ln>
              <a:noFill/>
              <a:extLst>
                <a:ext uri="{C807C97D-BFC1-408E-A445-0C87EB9F89A2}">
                  <ask:lineSketchStyleProps xmlns:ask="http://schemas.microsoft.com/office/drawing/2018/sketchyshapes" xmln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hu-HU" sz="1200" b="1" u="none">
                <a:solidFill>
                  <a:prstClr val="white"/>
                </a:solidFill>
              </a:endParaRPr>
            </a:p>
          </p:txBody>
        </p:sp>
        <p:sp>
          <p:nvSpPr>
            <p:cNvPr id="35" name="Téglalap: lekerekített 34">
              <a:extLst>
                <a:ext uri="{FF2B5EF4-FFF2-40B4-BE49-F238E27FC236}">
                  <a16:creationId xmlns:a16="http://schemas.microsoft.com/office/drawing/2014/main" id="{83854C2F-E897-4839-9F72-B3ABE39CBAEF}"/>
                </a:ext>
              </a:extLst>
            </p:cNvPr>
            <p:cNvSpPr/>
            <p:nvPr/>
          </p:nvSpPr>
          <p:spPr>
            <a:xfrm>
              <a:off x="4260582" y="2524033"/>
              <a:ext cx="4570597" cy="276999"/>
            </a:xfrm>
            <a:prstGeom prst="roundRect">
              <a:avLst>
                <a:gd name="adj" fmla="val 47072"/>
              </a:avLst>
            </a:prstGeom>
            <a:solidFill>
              <a:srgbClr val="00B0F0"/>
            </a:solidFill>
            <a:ln>
              <a:noFill/>
              <a:extLst>
                <a:ext uri="{C807C97D-BFC1-408E-A445-0C87EB9F89A2}">
                  <ask:lineSketchStyleProps xmlns:ask="http://schemas.microsoft.com/office/drawing/2018/sketchyshapes" xmln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hu-HU" sz="1200" b="1" u="none">
                <a:solidFill>
                  <a:prstClr val="white"/>
                </a:solidFill>
              </a:endParaRPr>
            </a:p>
          </p:txBody>
        </p:sp>
        <p:sp>
          <p:nvSpPr>
            <p:cNvPr id="36" name="Téglalap: lekerekített 35">
              <a:extLst>
                <a:ext uri="{FF2B5EF4-FFF2-40B4-BE49-F238E27FC236}">
                  <a16:creationId xmlns:a16="http://schemas.microsoft.com/office/drawing/2014/main" id="{C7373BEC-3FD8-40D3-A4D1-777D1C899B9C}"/>
                </a:ext>
              </a:extLst>
            </p:cNvPr>
            <p:cNvSpPr/>
            <p:nvPr/>
          </p:nvSpPr>
          <p:spPr>
            <a:xfrm>
              <a:off x="5378116" y="2929552"/>
              <a:ext cx="3453062" cy="276999"/>
            </a:xfrm>
            <a:prstGeom prst="roundRect">
              <a:avLst>
                <a:gd name="adj" fmla="val 47072"/>
              </a:avLst>
            </a:prstGeom>
            <a:solidFill>
              <a:srgbClr val="00B0F0"/>
            </a:solidFill>
            <a:ln>
              <a:noFill/>
              <a:extLst>
                <a:ext uri="{C807C97D-BFC1-408E-A445-0C87EB9F89A2}">
                  <ask:lineSketchStyleProps xmlns:ask="http://schemas.microsoft.com/office/drawing/2018/sketchyshapes" xmln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hu-HU" sz="1200" b="1" u="none">
                <a:solidFill>
                  <a:prstClr val="white"/>
                </a:solidFill>
              </a:endParaRPr>
            </a:p>
          </p:txBody>
        </p:sp>
        <p:sp>
          <p:nvSpPr>
            <p:cNvPr id="37" name="Téglalap: lekerekített 36">
              <a:extLst>
                <a:ext uri="{FF2B5EF4-FFF2-40B4-BE49-F238E27FC236}">
                  <a16:creationId xmlns:a16="http://schemas.microsoft.com/office/drawing/2014/main" id="{EBA7B562-8FF6-4E92-A56A-88E5956220CA}"/>
                </a:ext>
              </a:extLst>
            </p:cNvPr>
            <p:cNvSpPr/>
            <p:nvPr/>
          </p:nvSpPr>
          <p:spPr>
            <a:xfrm>
              <a:off x="4260582" y="3338627"/>
              <a:ext cx="4570597" cy="276999"/>
            </a:xfrm>
            <a:prstGeom prst="roundRect">
              <a:avLst>
                <a:gd name="adj" fmla="val 47072"/>
              </a:avLst>
            </a:prstGeom>
            <a:solidFill>
              <a:srgbClr val="00B0F0"/>
            </a:solidFill>
            <a:ln>
              <a:noFill/>
              <a:extLst>
                <a:ext uri="{C807C97D-BFC1-408E-A445-0C87EB9F89A2}">
                  <ask:lineSketchStyleProps xmlns:ask="http://schemas.microsoft.com/office/drawing/2018/sketchyshapes" xmln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hu-HU" sz="1200" b="1" u="none">
                <a:solidFill>
                  <a:prstClr val="white"/>
                </a:solidFill>
              </a:endParaRPr>
            </a:p>
          </p:txBody>
        </p:sp>
        <p:sp>
          <p:nvSpPr>
            <p:cNvPr id="38" name="Téglalap: lekerekített 37">
              <a:extLst>
                <a:ext uri="{FF2B5EF4-FFF2-40B4-BE49-F238E27FC236}">
                  <a16:creationId xmlns:a16="http://schemas.microsoft.com/office/drawing/2014/main" id="{4E8C1066-8B68-40F5-9DE5-0BE91BCFC4B0}"/>
                </a:ext>
              </a:extLst>
            </p:cNvPr>
            <p:cNvSpPr/>
            <p:nvPr/>
          </p:nvSpPr>
          <p:spPr>
            <a:xfrm>
              <a:off x="6741136" y="3735667"/>
              <a:ext cx="2090042" cy="276999"/>
            </a:xfrm>
            <a:prstGeom prst="roundRect">
              <a:avLst>
                <a:gd name="adj" fmla="val 47072"/>
              </a:avLst>
            </a:prstGeom>
            <a:solidFill>
              <a:srgbClr val="00B0F0"/>
            </a:solidFill>
            <a:ln>
              <a:noFill/>
              <a:extLst>
                <a:ext uri="{C807C97D-BFC1-408E-A445-0C87EB9F89A2}">
                  <ask:lineSketchStyleProps xmlns:ask="http://schemas.microsoft.com/office/drawing/2018/sketchyshapes" xmln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hu-HU" sz="1200" b="1" u="none">
                <a:solidFill>
                  <a:prstClr val="white"/>
                </a:solidFill>
              </a:endParaRPr>
            </a:p>
          </p:txBody>
        </p:sp>
        <p:sp>
          <p:nvSpPr>
            <p:cNvPr id="39" name="Téglalap 38">
              <a:extLst>
                <a:ext uri="{FF2B5EF4-FFF2-40B4-BE49-F238E27FC236}">
                  <a16:creationId xmlns:a16="http://schemas.microsoft.com/office/drawing/2014/main" id="{1E76B2AD-B5BD-4A15-BA58-DE4DBF7D45A7}"/>
                </a:ext>
              </a:extLst>
            </p:cNvPr>
            <p:cNvSpPr/>
            <p:nvPr/>
          </p:nvSpPr>
          <p:spPr>
            <a:xfrm>
              <a:off x="475624" y="4254683"/>
              <a:ext cx="7237994" cy="464654"/>
            </a:xfrm>
            <a:prstGeom prst="rect">
              <a:avLst/>
            </a:prstGeom>
          </p:spPr>
          <p:txBody>
            <a:bodyPr wrap="square">
              <a:spAutoFit/>
            </a:bodyPr>
            <a:lstStyle/>
            <a:p>
              <a:pPr fontAlgn="auto">
                <a:spcBef>
                  <a:spcPts val="0"/>
                </a:spcBef>
                <a:spcAft>
                  <a:spcPts val="0"/>
                </a:spcAft>
              </a:pPr>
              <a:r>
                <a:rPr lang="hu-HU" sz="1200" b="1" i="1" u="none" dirty="0">
                  <a:solidFill>
                    <a:prstClr val="black"/>
                  </a:solidFill>
                  <a:latin typeface="Calibri" panose="020F0502020204030204" pitchFamily="34" charset="0"/>
                  <a:ea typeface="Calibri" panose="020F0502020204030204" pitchFamily="34" charset="0"/>
                  <a:cs typeface="Times New Roman" panose="02020603050405020304" pitchFamily="18" charset="0"/>
                </a:rPr>
                <a:t>We offer the dual education system in 6 BSc programs.</a:t>
              </a:r>
            </a:p>
            <a:p>
              <a:pPr fontAlgn="auto">
                <a:spcBef>
                  <a:spcPts val="0"/>
                </a:spcBef>
                <a:spcAft>
                  <a:spcPts val="0"/>
                </a:spcAft>
              </a:pPr>
              <a:r>
                <a:rPr lang="en-US" sz="1200" b="1" i="1" u="none" dirty="0">
                  <a:solidFill>
                    <a:prstClr val="black"/>
                  </a:solidFill>
                  <a:latin typeface="Calibri" panose="020F0502020204030204" pitchFamily="34" charset="0"/>
                  <a:cs typeface="Times New Roman" panose="02020603050405020304" pitchFamily="18" charset="0"/>
                </a:rPr>
                <a:t>The number of dual</a:t>
              </a:r>
              <a:r>
                <a:rPr lang="hu-HU" sz="1200" b="1" i="1" u="none" dirty="0">
                  <a:solidFill>
                    <a:prstClr val="black"/>
                  </a:solidFill>
                  <a:latin typeface="Calibri" panose="020F0502020204030204" pitchFamily="34" charset="0"/>
                  <a:cs typeface="Times New Roman" panose="02020603050405020304" pitchFamily="18" charset="0"/>
                </a:rPr>
                <a:t> </a:t>
              </a:r>
              <a:r>
                <a:rPr lang="en-US" sz="1200" b="1" i="1" u="none" dirty="0">
                  <a:solidFill>
                    <a:prstClr val="black"/>
                  </a:solidFill>
                  <a:latin typeface="Calibri" panose="020F0502020204030204" pitchFamily="34" charset="0"/>
                  <a:cs typeface="Times New Roman" panose="02020603050405020304" pitchFamily="18" charset="0"/>
                </a:rPr>
                <a:t>partners</a:t>
              </a:r>
              <a:r>
                <a:rPr lang="hu-HU" sz="1200" b="1" i="1" u="none" dirty="0">
                  <a:solidFill>
                    <a:prstClr val="black"/>
                  </a:solidFill>
                  <a:latin typeface="Calibri" panose="020F0502020204030204" pitchFamily="34" charset="0"/>
                  <a:cs typeface="Times New Roman" panose="02020603050405020304" pitchFamily="18" charset="0"/>
                </a:rPr>
                <a:t> in BSc programs</a:t>
              </a:r>
              <a:r>
                <a:rPr lang="en-US" sz="1200" b="1" i="1" u="none" dirty="0">
                  <a:solidFill>
                    <a:prstClr val="black"/>
                  </a:solidFill>
                  <a:latin typeface="Calibri" panose="020F0502020204030204" pitchFamily="34" charset="0"/>
                  <a:cs typeface="Times New Roman" panose="02020603050405020304" pitchFamily="18" charset="0"/>
                </a:rPr>
                <a:t> is </a:t>
              </a:r>
              <a:r>
                <a:rPr lang="hu-HU" sz="1200" b="1" i="1" u="none" dirty="0">
                  <a:solidFill>
                    <a:prstClr val="black"/>
                  </a:solidFill>
                  <a:latin typeface="Calibri" panose="020F0502020204030204" pitchFamily="34" charset="0"/>
                  <a:cs typeface="Times New Roman" panose="02020603050405020304" pitchFamily="18" charset="0"/>
                </a:rPr>
                <a:t>37.</a:t>
              </a:r>
              <a:endParaRPr lang="hu-HU" sz="1200" b="1" i="1" u="none" dirty="0">
                <a:solidFill>
                  <a:prstClr val="black"/>
                </a:solidFill>
                <a:latin typeface="Calibri" panose="020F0502020204030204"/>
              </a:endParaRPr>
            </a:p>
          </p:txBody>
        </p:sp>
      </p:grpSp>
    </p:spTree>
    <p:extLst>
      <p:ext uri="{BB962C8B-B14F-4D97-AF65-F5344CB8AC3E}">
        <p14:creationId xmlns:p14="http://schemas.microsoft.com/office/powerpoint/2010/main" val="30435156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ím 1">
            <a:extLst>
              <a:ext uri="{FF2B5EF4-FFF2-40B4-BE49-F238E27FC236}">
                <a16:creationId xmlns:a16="http://schemas.microsoft.com/office/drawing/2014/main" id="{DD9EBA2B-53D2-40EB-8C14-D35191DD1D15}"/>
              </a:ext>
            </a:extLst>
          </p:cNvPr>
          <p:cNvSpPr txBox="1">
            <a:spLocks/>
          </p:cNvSpPr>
          <p:nvPr/>
        </p:nvSpPr>
        <p:spPr>
          <a:xfrm>
            <a:off x="945113" y="494679"/>
            <a:ext cx="7265321" cy="401322"/>
          </a:xfrm>
          <a:prstGeom prst="rect">
            <a:avLst/>
          </a:prstGeom>
        </p:spPr>
        <p:txBody>
          <a:bodyPr/>
          <a:lstStyle>
            <a:lvl1pPr algn="ctr" defTabSz="457200" rtl="0" eaLnBrk="1" fontAlgn="base" hangingPunct="1">
              <a:spcBef>
                <a:spcPct val="0"/>
              </a:spcBef>
              <a:spcAft>
                <a:spcPct val="0"/>
              </a:spcAft>
              <a:defRPr sz="4400" kern="1200">
                <a:solidFill>
                  <a:schemeClr val="tx1"/>
                </a:solidFill>
                <a:latin typeface="+mj-lt"/>
                <a:ea typeface="+mj-ea"/>
                <a:cs typeface="+mj-cs"/>
              </a:defRPr>
            </a:lvl1pPr>
            <a:lvl2pPr algn="ctr" defTabSz="457200" rtl="0" eaLnBrk="1" fontAlgn="base" hangingPunct="1">
              <a:spcBef>
                <a:spcPct val="0"/>
              </a:spcBef>
              <a:spcAft>
                <a:spcPct val="0"/>
              </a:spcAft>
              <a:defRPr sz="4400">
                <a:solidFill>
                  <a:schemeClr val="tx1"/>
                </a:solidFill>
                <a:latin typeface="Calibri" pitchFamily="34" charset="0"/>
              </a:defRPr>
            </a:lvl2pPr>
            <a:lvl3pPr algn="ctr" defTabSz="457200" rtl="0" eaLnBrk="1" fontAlgn="base" hangingPunct="1">
              <a:spcBef>
                <a:spcPct val="0"/>
              </a:spcBef>
              <a:spcAft>
                <a:spcPct val="0"/>
              </a:spcAft>
              <a:defRPr sz="4400">
                <a:solidFill>
                  <a:schemeClr val="tx1"/>
                </a:solidFill>
                <a:latin typeface="Calibri" pitchFamily="34" charset="0"/>
              </a:defRPr>
            </a:lvl3pPr>
            <a:lvl4pPr algn="ctr" defTabSz="457200" rtl="0" eaLnBrk="1" fontAlgn="base" hangingPunct="1">
              <a:spcBef>
                <a:spcPct val="0"/>
              </a:spcBef>
              <a:spcAft>
                <a:spcPct val="0"/>
              </a:spcAft>
              <a:defRPr sz="4400">
                <a:solidFill>
                  <a:schemeClr val="tx1"/>
                </a:solidFill>
                <a:latin typeface="Calibri" pitchFamily="34" charset="0"/>
              </a:defRPr>
            </a:lvl4pPr>
            <a:lvl5pPr algn="ctr" defTabSz="457200" rtl="0" eaLnBrk="1" fontAlgn="base" hangingPunct="1">
              <a:spcBef>
                <a:spcPct val="0"/>
              </a:spcBef>
              <a:spcAft>
                <a:spcPct val="0"/>
              </a:spcAft>
              <a:defRPr sz="4400">
                <a:solidFill>
                  <a:schemeClr val="tx1"/>
                </a:solidFill>
                <a:latin typeface="Calibri" pitchFamily="34" charset="0"/>
              </a:defRPr>
            </a:lvl5pPr>
            <a:lvl6pPr marL="457200" algn="ctr" defTabSz="457200" rtl="0" eaLnBrk="1" fontAlgn="base" hangingPunct="1">
              <a:spcBef>
                <a:spcPct val="0"/>
              </a:spcBef>
              <a:spcAft>
                <a:spcPct val="0"/>
              </a:spcAft>
              <a:defRPr sz="4400">
                <a:solidFill>
                  <a:schemeClr val="tx1"/>
                </a:solidFill>
                <a:latin typeface="Calibri" pitchFamily="34" charset="0"/>
              </a:defRPr>
            </a:lvl6pPr>
            <a:lvl7pPr marL="914400" algn="ctr" defTabSz="457200" rtl="0" eaLnBrk="1" fontAlgn="base" hangingPunct="1">
              <a:spcBef>
                <a:spcPct val="0"/>
              </a:spcBef>
              <a:spcAft>
                <a:spcPct val="0"/>
              </a:spcAft>
              <a:defRPr sz="4400">
                <a:solidFill>
                  <a:schemeClr val="tx1"/>
                </a:solidFill>
                <a:latin typeface="Calibri" pitchFamily="34" charset="0"/>
              </a:defRPr>
            </a:lvl7pPr>
            <a:lvl8pPr marL="1371600" algn="ctr" defTabSz="457200" rtl="0" eaLnBrk="1" fontAlgn="base" hangingPunct="1">
              <a:spcBef>
                <a:spcPct val="0"/>
              </a:spcBef>
              <a:spcAft>
                <a:spcPct val="0"/>
              </a:spcAft>
              <a:defRPr sz="4400">
                <a:solidFill>
                  <a:schemeClr val="tx1"/>
                </a:solidFill>
                <a:latin typeface="Calibri" pitchFamily="34" charset="0"/>
              </a:defRPr>
            </a:lvl8pPr>
            <a:lvl9pPr marL="1828800" algn="ctr" defTabSz="457200" rtl="0" eaLnBrk="1" fontAlgn="base" hangingPunct="1">
              <a:spcBef>
                <a:spcPct val="0"/>
              </a:spcBef>
              <a:spcAft>
                <a:spcPct val="0"/>
              </a:spcAft>
              <a:defRPr sz="4400">
                <a:solidFill>
                  <a:schemeClr val="tx1"/>
                </a:solidFill>
                <a:latin typeface="Calibri"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all" spc="0" normalizeH="0" noProof="0" dirty="0">
                <a:ln>
                  <a:noFill/>
                </a:ln>
                <a:solidFill>
                  <a:srgbClr val="0E5B87"/>
                </a:solidFill>
                <a:effectLst/>
                <a:uLnTx/>
                <a:uFillTx/>
                <a:latin typeface="Arial" panose="020B0604020202020204" pitchFamily="34" charset="0"/>
                <a:ea typeface="+mj-ea"/>
                <a:cs typeface="Arial" panose="020B0604020202020204" pitchFamily="34" charset="0"/>
              </a:rPr>
              <a:t>Dual Training </a:t>
            </a:r>
            <a:r>
              <a:rPr kumimoji="0" lang="en-US" sz="1800" b="1" i="0" u="none" strike="noStrike" kern="1200" cap="all" spc="0" normalizeH="0" noProof="0" dirty="0" err="1">
                <a:ln>
                  <a:noFill/>
                </a:ln>
                <a:solidFill>
                  <a:srgbClr val="0E5B87"/>
                </a:solidFill>
                <a:effectLst/>
                <a:uLnTx/>
                <a:uFillTx/>
                <a:latin typeface="Arial" panose="020B0604020202020204" pitchFamily="34" charset="0"/>
                <a:ea typeface="+mj-ea"/>
                <a:cs typeface="Arial" panose="020B0604020202020204" pitchFamily="34" charset="0"/>
              </a:rPr>
              <a:t>Programmes</a:t>
            </a:r>
            <a:endParaRPr kumimoji="0" lang="en-US" sz="1800" b="1" i="0" u="none" strike="noStrike" kern="1200" cap="all" spc="0" normalizeH="0" noProof="0" dirty="0">
              <a:ln>
                <a:noFill/>
              </a:ln>
              <a:solidFill>
                <a:srgbClr val="0E5B87"/>
              </a:solidFill>
              <a:effectLst/>
              <a:uLnTx/>
              <a:uFillTx/>
              <a:latin typeface="Arial" panose="020B0604020202020204" pitchFamily="34" charset="0"/>
              <a:ea typeface="+mj-ea"/>
              <a:cs typeface="Arial" panose="020B0604020202020204" pitchFamily="34" charset="0"/>
            </a:endParaRPr>
          </a:p>
        </p:txBody>
      </p:sp>
      <p:pic>
        <p:nvPicPr>
          <p:cNvPr id="17" name="Kép 16">
            <a:extLst>
              <a:ext uri="{FF2B5EF4-FFF2-40B4-BE49-F238E27FC236}">
                <a16:creationId xmlns:a16="http://schemas.microsoft.com/office/drawing/2014/main" id="{68719CA0-1A74-4A57-A5F7-065CFB9F889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282353" y="173906"/>
            <a:ext cx="861647" cy="897204"/>
          </a:xfrm>
          <a:prstGeom prst="rect">
            <a:avLst/>
          </a:prstGeom>
        </p:spPr>
      </p:pic>
      <p:sp>
        <p:nvSpPr>
          <p:cNvPr id="11" name="Szövegdoboz 10">
            <a:extLst>
              <a:ext uri="{FF2B5EF4-FFF2-40B4-BE49-F238E27FC236}">
                <a16:creationId xmlns:a16="http://schemas.microsoft.com/office/drawing/2014/main" id="{774F71A0-C9C7-4C95-A8CF-382D02C8B5A3}"/>
              </a:ext>
            </a:extLst>
          </p:cNvPr>
          <p:cNvSpPr txBox="1"/>
          <p:nvPr/>
        </p:nvSpPr>
        <p:spPr>
          <a:xfrm>
            <a:off x="0" y="1289894"/>
            <a:ext cx="8997593" cy="4196020"/>
          </a:xfrm>
          <a:prstGeom prst="rect">
            <a:avLst/>
          </a:prstGeom>
          <a:noFill/>
        </p:spPr>
        <p:txBody>
          <a:bodyPr wrap="square">
            <a:spAutoFit/>
          </a:bodyPr>
          <a:lstStyle/>
          <a:p>
            <a:pPr algn="just">
              <a:lnSpc>
                <a:spcPct val="150000"/>
              </a:lnSpc>
              <a:tabLst>
                <a:tab pos="804863" algn="l"/>
              </a:tabLst>
            </a:pPr>
            <a:r>
              <a:rPr lang="en-GB" b="1" dirty="0">
                <a:latin typeface="Arial" panose="020B0604020202020204" pitchFamily="34" charset="0"/>
                <a:ea typeface="Tahoma" panose="020B0604030504040204" pitchFamily="34" charset="0"/>
                <a:cs typeface="Arial" panose="020B0604020202020204" pitchFamily="34" charset="0"/>
              </a:rPr>
              <a:t>Industrial partners with dual students:</a:t>
            </a:r>
          </a:p>
          <a:p>
            <a:pPr algn="just">
              <a:lnSpc>
                <a:spcPct val="150000"/>
              </a:lnSpc>
              <a:tabLst>
                <a:tab pos="804863" algn="l"/>
              </a:tabLst>
            </a:pPr>
            <a:r>
              <a:rPr lang="en-GB" dirty="0" err="1">
                <a:latin typeface="Arial" panose="020B0604020202020204" pitchFamily="34" charset="0"/>
                <a:ea typeface="Tahoma" panose="020B0604030504040204" pitchFamily="34" charset="0"/>
                <a:cs typeface="Arial" panose="020B0604020202020204" pitchFamily="34" charset="0"/>
              </a:rPr>
              <a:t>Aventics</a:t>
            </a:r>
            <a:r>
              <a:rPr lang="en-GB" dirty="0">
                <a:latin typeface="Arial" panose="020B0604020202020204" pitchFamily="34" charset="0"/>
                <a:ea typeface="Tahoma" panose="020B0604030504040204" pitchFamily="34" charset="0"/>
                <a:cs typeface="Arial" panose="020B0604020202020204" pitchFamily="34" charset="0"/>
              </a:rPr>
              <a:t> Hungary </a:t>
            </a:r>
            <a:r>
              <a:rPr lang="en-GB" dirty="0" err="1">
                <a:latin typeface="Arial" panose="020B0604020202020204" pitchFamily="34" charset="0"/>
                <a:ea typeface="Tahoma" panose="020B0604030504040204" pitchFamily="34" charset="0"/>
                <a:cs typeface="Arial" panose="020B0604020202020204" pitchFamily="34" charset="0"/>
              </a:rPr>
              <a:t>Kft</a:t>
            </a:r>
            <a:r>
              <a:rPr lang="en-GB" dirty="0">
                <a:latin typeface="Arial" panose="020B0604020202020204" pitchFamily="34" charset="0"/>
                <a:ea typeface="Tahoma" panose="020B0604030504040204" pitchFamily="34" charset="0"/>
                <a:cs typeface="Arial" panose="020B0604020202020204" pitchFamily="34" charset="0"/>
              </a:rPr>
              <a:t>., Bay Zoltán </a:t>
            </a:r>
            <a:r>
              <a:rPr lang="en-GB" dirty="0" err="1">
                <a:latin typeface="Arial" panose="020B0604020202020204" pitchFamily="34" charset="0"/>
                <a:ea typeface="Tahoma" panose="020B0604030504040204" pitchFamily="34" charset="0"/>
                <a:cs typeface="Arial" panose="020B0604020202020204" pitchFamily="34" charset="0"/>
              </a:rPr>
              <a:t>Alkalmazott</a:t>
            </a:r>
            <a:r>
              <a:rPr lang="en-GB" dirty="0">
                <a:latin typeface="Arial" panose="020B0604020202020204" pitchFamily="34" charset="0"/>
                <a:ea typeface="Tahoma" panose="020B0604030504040204" pitchFamily="34" charset="0"/>
                <a:cs typeface="Arial" panose="020B0604020202020204" pitchFamily="34" charset="0"/>
              </a:rPr>
              <a:t> </a:t>
            </a:r>
            <a:r>
              <a:rPr lang="en-GB" dirty="0" err="1">
                <a:latin typeface="Arial" panose="020B0604020202020204" pitchFamily="34" charset="0"/>
                <a:ea typeface="Tahoma" panose="020B0604030504040204" pitchFamily="34" charset="0"/>
                <a:cs typeface="Arial" panose="020B0604020202020204" pitchFamily="34" charset="0"/>
              </a:rPr>
              <a:t>Kutatási</a:t>
            </a:r>
            <a:r>
              <a:rPr lang="en-GB" dirty="0">
                <a:latin typeface="Arial" panose="020B0604020202020204" pitchFamily="34" charset="0"/>
                <a:ea typeface="Tahoma" panose="020B0604030504040204" pitchFamily="34" charset="0"/>
                <a:cs typeface="Arial" panose="020B0604020202020204" pitchFamily="34" charset="0"/>
              </a:rPr>
              <a:t> </a:t>
            </a:r>
            <a:r>
              <a:rPr lang="en-GB" dirty="0" err="1">
                <a:latin typeface="Arial" panose="020B0604020202020204" pitchFamily="34" charset="0"/>
                <a:ea typeface="Tahoma" panose="020B0604030504040204" pitchFamily="34" charset="0"/>
                <a:cs typeface="Arial" panose="020B0604020202020204" pitchFamily="34" charset="0"/>
              </a:rPr>
              <a:t>Közhasznú</a:t>
            </a:r>
            <a:r>
              <a:rPr lang="en-GB" dirty="0">
                <a:latin typeface="Arial" panose="020B0604020202020204" pitchFamily="34" charset="0"/>
                <a:ea typeface="Tahoma" panose="020B0604030504040204" pitchFamily="34" charset="0"/>
                <a:cs typeface="Arial" panose="020B0604020202020204" pitchFamily="34" charset="0"/>
              </a:rPr>
              <a:t> </a:t>
            </a:r>
            <a:r>
              <a:rPr lang="en-GB" dirty="0" err="1">
                <a:latin typeface="Arial" panose="020B0604020202020204" pitchFamily="34" charset="0"/>
                <a:ea typeface="Tahoma" panose="020B0604030504040204" pitchFamily="34" charset="0"/>
                <a:cs typeface="Arial" panose="020B0604020202020204" pitchFamily="34" charset="0"/>
              </a:rPr>
              <a:t>Nonprofit</a:t>
            </a:r>
            <a:r>
              <a:rPr lang="en-GB" dirty="0">
                <a:latin typeface="Arial" panose="020B0604020202020204" pitchFamily="34" charset="0"/>
                <a:ea typeface="Tahoma" panose="020B0604030504040204" pitchFamily="34" charset="0"/>
                <a:cs typeface="Arial" panose="020B0604020202020204" pitchFamily="34" charset="0"/>
              </a:rPr>
              <a:t> </a:t>
            </a:r>
            <a:r>
              <a:rPr lang="en-GB" dirty="0" err="1">
                <a:latin typeface="Arial" panose="020B0604020202020204" pitchFamily="34" charset="0"/>
                <a:ea typeface="Tahoma" panose="020B0604030504040204" pitchFamily="34" charset="0"/>
                <a:cs typeface="Arial" panose="020B0604020202020204" pitchFamily="34" charset="0"/>
              </a:rPr>
              <a:t>Kft</a:t>
            </a:r>
            <a:r>
              <a:rPr lang="en-GB" dirty="0">
                <a:latin typeface="Arial" panose="020B0604020202020204" pitchFamily="34" charset="0"/>
                <a:ea typeface="Tahoma" panose="020B0604030504040204" pitchFamily="34" charset="0"/>
                <a:cs typeface="Arial" panose="020B0604020202020204" pitchFamily="34" charset="0"/>
              </a:rPr>
              <a:t>., </a:t>
            </a:r>
            <a:r>
              <a:rPr lang="en-GB" dirty="0" err="1">
                <a:latin typeface="Arial" panose="020B0604020202020204" pitchFamily="34" charset="0"/>
                <a:ea typeface="Tahoma" panose="020B0604030504040204" pitchFamily="34" charset="0"/>
                <a:cs typeface="Arial" panose="020B0604020202020204" pitchFamily="34" charset="0"/>
              </a:rPr>
              <a:t>BorsodChem</a:t>
            </a:r>
            <a:r>
              <a:rPr lang="en-GB" dirty="0">
                <a:latin typeface="Arial" panose="020B0604020202020204" pitchFamily="34" charset="0"/>
                <a:ea typeface="Tahoma" panose="020B0604030504040204" pitchFamily="34" charset="0"/>
                <a:cs typeface="Arial" panose="020B0604020202020204" pitchFamily="34" charset="0"/>
              </a:rPr>
              <a:t> </a:t>
            </a:r>
            <a:r>
              <a:rPr lang="en-GB" dirty="0" err="1">
                <a:latin typeface="Arial" panose="020B0604020202020204" pitchFamily="34" charset="0"/>
                <a:ea typeface="Tahoma" panose="020B0604030504040204" pitchFamily="34" charset="0"/>
                <a:cs typeface="Arial" panose="020B0604020202020204" pitchFamily="34" charset="0"/>
              </a:rPr>
              <a:t>Zrt</a:t>
            </a:r>
            <a:r>
              <a:rPr lang="en-GB" dirty="0">
                <a:latin typeface="Arial" panose="020B0604020202020204" pitchFamily="34" charset="0"/>
                <a:ea typeface="Tahoma" panose="020B0604030504040204" pitchFamily="34" charset="0"/>
                <a:cs typeface="Arial" panose="020B0604020202020204" pitchFamily="34" charset="0"/>
              </a:rPr>
              <a:t>., BPI Group Hungary </a:t>
            </a:r>
            <a:r>
              <a:rPr lang="en-GB" dirty="0" err="1">
                <a:latin typeface="Arial" panose="020B0604020202020204" pitchFamily="34" charset="0"/>
                <a:ea typeface="Tahoma" panose="020B0604030504040204" pitchFamily="34" charset="0"/>
                <a:cs typeface="Arial" panose="020B0604020202020204" pitchFamily="34" charset="0"/>
              </a:rPr>
              <a:t>Kft</a:t>
            </a:r>
            <a:r>
              <a:rPr lang="en-GB" dirty="0">
                <a:latin typeface="Arial" panose="020B0604020202020204" pitchFamily="34" charset="0"/>
                <a:ea typeface="Tahoma" panose="020B0604030504040204" pitchFamily="34" charset="0"/>
                <a:cs typeface="Arial" panose="020B0604020202020204" pitchFamily="34" charset="0"/>
              </a:rPr>
              <a:t>., </a:t>
            </a:r>
            <a:r>
              <a:rPr lang="en-GB" dirty="0" err="1">
                <a:latin typeface="Arial" panose="020B0604020202020204" pitchFamily="34" charset="0"/>
                <a:ea typeface="Tahoma" panose="020B0604030504040204" pitchFamily="34" charset="0"/>
                <a:cs typeface="Arial" panose="020B0604020202020204" pitchFamily="34" charset="0"/>
              </a:rPr>
              <a:t>Certa</a:t>
            </a:r>
            <a:r>
              <a:rPr lang="en-GB" dirty="0">
                <a:latin typeface="Arial" panose="020B0604020202020204" pitchFamily="34" charset="0"/>
                <a:ea typeface="Tahoma" panose="020B0604030504040204" pitchFamily="34" charset="0"/>
                <a:cs typeface="Arial" panose="020B0604020202020204" pitchFamily="34" charset="0"/>
              </a:rPr>
              <a:t> </a:t>
            </a:r>
            <a:r>
              <a:rPr lang="en-GB" dirty="0" err="1">
                <a:latin typeface="Arial" panose="020B0604020202020204" pitchFamily="34" charset="0"/>
                <a:ea typeface="Tahoma" panose="020B0604030504040204" pitchFamily="34" charset="0"/>
                <a:cs typeface="Arial" panose="020B0604020202020204" pitchFamily="34" charset="0"/>
              </a:rPr>
              <a:t>Kft</a:t>
            </a:r>
            <a:r>
              <a:rPr lang="en-GB" dirty="0">
                <a:latin typeface="Arial" panose="020B0604020202020204" pitchFamily="34" charset="0"/>
                <a:ea typeface="Tahoma" panose="020B0604030504040204" pitchFamily="34" charset="0"/>
                <a:cs typeface="Arial" panose="020B0604020202020204" pitchFamily="34" charset="0"/>
              </a:rPr>
              <a:t>., Continental </a:t>
            </a:r>
            <a:r>
              <a:rPr lang="en-GB" dirty="0" err="1">
                <a:latin typeface="Arial" panose="020B0604020202020204" pitchFamily="34" charset="0"/>
                <a:ea typeface="Tahoma" panose="020B0604030504040204" pitchFamily="34" charset="0"/>
                <a:cs typeface="Arial" panose="020B0604020202020204" pitchFamily="34" charset="0"/>
              </a:rPr>
              <a:t>Dohányipari</a:t>
            </a:r>
            <a:r>
              <a:rPr lang="en-GB" dirty="0">
                <a:latin typeface="Arial" panose="020B0604020202020204" pitchFamily="34" charset="0"/>
                <a:ea typeface="Tahoma" panose="020B0604030504040204" pitchFamily="34" charset="0"/>
                <a:cs typeface="Arial" panose="020B0604020202020204" pitchFamily="34" charset="0"/>
              </a:rPr>
              <a:t> </a:t>
            </a:r>
            <a:r>
              <a:rPr lang="en-GB" dirty="0" err="1">
                <a:latin typeface="Arial" panose="020B0604020202020204" pitchFamily="34" charset="0"/>
                <a:ea typeface="Tahoma" panose="020B0604030504040204" pitchFamily="34" charset="0"/>
                <a:cs typeface="Arial" panose="020B0604020202020204" pitchFamily="34" charset="0"/>
              </a:rPr>
              <a:t>Zrt</a:t>
            </a:r>
            <a:r>
              <a:rPr lang="en-GB" dirty="0">
                <a:latin typeface="Arial" panose="020B0604020202020204" pitchFamily="34" charset="0"/>
                <a:ea typeface="Tahoma" panose="020B0604030504040204" pitchFamily="34" charset="0"/>
                <a:cs typeface="Arial" panose="020B0604020202020204" pitchFamily="34" charset="0"/>
              </a:rPr>
              <a:t>., </a:t>
            </a:r>
            <a:r>
              <a:rPr lang="en-GB" dirty="0" err="1">
                <a:latin typeface="Arial" panose="020B0604020202020204" pitchFamily="34" charset="0"/>
                <a:ea typeface="Tahoma" panose="020B0604030504040204" pitchFamily="34" charset="0"/>
                <a:cs typeface="Arial" panose="020B0604020202020204" pitchFamily="34" charset="0"/>
              </a:rPr>
              <a:t>Észak-Magyarországi</a:t>
            </a:r>
            <a:r>
              <a:rPr lang="en-GB" dirty="0">
                <a:latin typeface="Arial" panose="020B0604020202020204" pitchFamily="34" charset="0"/>
                <a:ea typeface="Tahoma" panose="020B0604030504040204" pitchFamily="34" charset="0"/>
                <a:cs typeface="Arial" panose="020B0604020202020204" pitchFamily="34" charset="0"/>
              </a:rPr>
              <a:t> </a:t>
            </a:r>
            <a:r>
              <a:rPr lang="en-GB" dirty="0" err="1">
                <a:latin typeface="Arial" panose="020B0604020202020204" pitchFamily="34" charset="0"/>
                <a:ea typeface="Tahoma" panose="020B0604030504040204" pitchFamily="34" charset="0"/>
                <a:cs typeface="Arial" panose="020B0604020202020204" pitchFamily="34" charset="0"/>
              </a:rPr>
              <a:t>Környezetvédelmi</a:t>
            </a:r>
            <a:r>
              <a:rPr lang="en-GB" dirty="0">
                <a:latin typeface="Arial" panose="020B0604020202020204" pitchFamily="34" charset="0"/>
                <a:ea typeface="Tahoma" panose="020B0604030504040204" pitchFamily="34" charset="0"/>
                <a:cs typeface="Arial" panose="020B0604020202020204" pitchFamily="34" charset="0"/>
              </a:rPr>
              <a:t> </a:t>
            </a:r>
            <a:r>
              <a:rPr lang="en-GB" dirty="0" err="1">
                <a:latin typeface="Arial" panose="020B0604020202020204" pitchFamily="34" charset="0"/>
                <a:ea typeface="Tahoma" panose="020B0604030504040204" pitchFamily="34" charset="0"/>
                <a:cs typeface="Arial" panose="020B0604020202020204" pitchFamily="34" charset="0"/>
              </a:rPr>
              <a:t>Kft</a:t>
            </a:r>
            <a:r>
              <a:rPr lang="en-GB" dirty="0">
                <a:latin typeface="Arial" panose="020B0604020202020204" pitchFamily="34" charset="0"/>
                <a:ea typeface="Tahoma" panose="020B0604030504040204" pitchFamily="34" charset="0"/>
                <a:cs typeface="Arial" panose="020B0604020202020204" pitchFamily="34" charset="0"/>
              </a:rPr>
              <a:t>., Jabil Circuit </a:t>
            </a:r>
            <a:r>
              <a:rPr lang="en-GB" dirty="0" err="1">
                <a:latin typeface="Arial" panose="020B0604020202020204" pitchFamily="34" charset="0"/>
                <a:ea typeface="Tahoma" panose="020B0604030504040204" pitchFamily="34" charset="0"/>
                <a:cs typeface="Arial" panose="020B0604020202020204" pitchFamily="34" charset="0"/>
              </a:rPr>
              <a:t>Magyarország</a:t>
            </a:r>
            <a:r>
              <a:rPr lang="en-GB" dirty="0">
                <a:latin typeface="Arial" panose="020B0604020202020204" pitchFamily="34" charset="0"/>
                <a:ea typeface="Tahoma" panose="020B0604030504040204" pitchFamily="34" charset="0"/>
                <a:cs typeface="Arial" panose="020B0604020202020204" pitchFamily="34" charset="0"/>
              </a:rPr>
              <a:t> </a:t>
            </a:r>
            <a:r>
              <a:rPr lang="en-GB" dirty="0" err="1">
                <a:latin typeface="Arial" panose="020B0604020202020204" pitchFamily="34" charset="0"/>
                <a:ea typeface="Tahoma" panose="020B0604030504040204" pitchFamily="34" charset="0"/>
                <a:cs typeface="Arial" panose="020B0604020202020204" pitchFamily="34" charset="0"/>
              </a:rPr>
              <a:t>Kft</a:t>
            </a:r>
            <a:r>
              <a:rPr lang="en-GB" dirty="0">
                <a:latin typeface="Arial" panose="020B0604020202020204" pitchFamily="34" charset="0"/>
                <a:ea typeface="Tahoma" panose="020B0604030504040204" pitchFamily="34" charset="0"/>
                <a:cs typeface="Arial" panose="020B0604020202020204" pitchFamily="34" charset="0"/>
              </a:rPr>
              <a:t>., KIS </a:t>
            </a:r>
            <a:r>
              <a:rPr lang="en-GB" dirty="0" err="1">
                <a:latin typeface="Arial" panose="020B0604020202020204" pitchFamily="34" charset="0"/>
                <a:ea typeface="Tahoma" panose="020B0604030504040204" pitchFamily="34" charset="0"/>
                <a:cs typeface="Arial" panose="020B0604020202020204" pitchFamily="34" charset="0"/>
              </a:rPr>
              <a:t>Szerelő</a:t>
            </a:r>
            <a:r>
              <a:rPr lang="en-GB" dirty="0">
                <a:latin typeface="Arial" panose="020B0604020202020204" pitchFamily="34" charset="0"/>
                <a:ea typeface="Tahoma" panose="020B0604030504040204" pitchFamily="34" charset="0"/>
                <a:cs typeface="Arial" panose="020B0604020202020204" pitchFamily="34" charset="0"/>
              </a:rPr>
              <a:t> </a:t>
            </a:r>
            <a:r>
              <a:rPr lang="en-GB" dirty="0" err="1">
                <a:latin typeface="Arial" panose="020B0604020202020204" pitchFamily="34" charset="0"/>
                <a:ea typeface="Tahoma" panose="020B0604030504040204" pitchFamily="34" charset="0"/>
                <a:cs typeface="Arial" panose="020B0604020202020204" pitchFamily="34" charset="0"/>
              </a:rPr>
              <a:t>és</a:t>
            </a:r>
            <a:r>
              <a:rPr lang="en-GB" dirty="0">
                <a:latin typeface="Arial" panose="020B0604020202020204" pitchFamily="34" charset="0"/>
                <a:ea typeface="Tahoma" panose="020B0604030504040204" pitchFamily="34" charset="0"/>
                <a:cs typeface="Arial" panose="020B0604020202020204" pitchFamily="34" charset="0"/>
              </a:rPr>
              <a:t> </a:t>
            </a:r>
            <a:r>
              <a:rPr lang="en-GB" dirty="0" err="1">
                <a:latin typeface="Arial" panose="020B0604020202020204" pitchFamily="34" charset="0"/>
                <a:ea typeface="Tahoma" panose="020B0604030504040204" pitchFamily="34" charset="0"/>
                <a:cs typeface="Arial" panose="020B0604020202020204" pitchFamily="34" charset="0"/>
              </a:rPr>
              <a:t>Kereskedő</a:t>
            </a:r>
            <a:r>
              <a:rPr lang="en-GB" dirty="0">
                <a:latin typeface="Arial" panose="020B0604020202020204" pitchFamily="34" charset="0"/>
                <a:ea typeface="Tahoma" panose="020B0604030504040204" pitchFamily="34" charset="0"/>
                <a:cs typeface="Arial" panose="020B0604020202020204" pitchFamily="34" charset="0"/>
              </a:rPr>
              <a:t> </a:t>
            </a:r>
            <a:r>
              <a:rPr lang="en-GB" dirty="0" err="1">
                <a:latin typeface="Arial" panose="020B0604020202020204" pitchFamily="34" charset="0"/>
                <a:ea typeface="Tahoma" panose="020B0604030504040204" pitchFamily="34" charset="0"/>
                <a:cs typeface="Arial" panose="020B0604020202020204" pitchFamily="34" charset="0"/>
              </a:rPr>
              <a:t>Kft</a:t>
            </a:r>
            <a:r>
              <a:rPr lang="en-GB" dirty="0">
                <a:latin typeface="Arial" panose="020B0604020202020204" pitchFamily="34" charset="0"/>
                <a:ea typeface="Tahoma" panose="020B0604030504040204" pitchFamily="34" charset="0"/>
                <a:cs typeface="Arial" panose="020B0604020202020204" pitchFamily="34" charset="0"/>
              </a:rPr>
              <a:t>., Miskolc Holding </a:t>
            </a:r>
            <a:r>
              <a:rPr lang="en-GB" dirty="0" err="1">
                <a:latin typeface="Arial" panose="020B0604020202020204" pitchFamily="34" charset="0"/>
                <a:ea typeface="Tahoma" panose="020B0604030504040204" pitchFamily="34" charset="0"/>
                <a:cs typeface="Arial" panose="020B0604020202020204" pitchFamily="34" charset="0"/>
              </a:rPr>
              <a:t>Zrt</a:t>
            </a:r>
            <a:r>
              <a:rPr lang="en-GB" dirty="0">
                <a:latin typeface="Arial" panose="020B0604020202020204" pitchFamily="34" charset="0"/>
                <a:ea typeface="Tahoma" panose="020B0604030504040204" pitchFamily="34" charset="0"/>
                <a:cs typeface="Arial" panose="020B0604020202020204" pitchFamily="34" charset="0"/>
              </a:rPr>
              <a:t>., Misys Hungary </a:t>
            </a:r>
            <a:r>
              <a:rPr lang="en-GB" dirty="0" err="1">
                <a:latin typeface="Arial" panose="020B0604020202020204" pitchFamily="34" charset="0"/>
                <a:ea typeface="Tahoma" panose="020B0604030504040204" pitchFamily="34" charset="0"/>
                <a:cs typeface="Arial" panose="020B0604020202020204" pitchFamily="34" charset="0"/>
              </a:rPr>
              <a:t>Kft</a:t>
            </a:r>
            <a:r>
              <a:rPr lang="en-GB" dirty="0">
                <a:latin typeface="Arial" panose="020B0604020202020204" pitchFamily="34" charset="0"/>
                <a:ea typeface="Tahoma" panose="020B0604030504040204" pitchFamily="34" charset="0"/>
                <a:cs typeface="Arial" panose="020B0604020202020204" pitchFamily="34" charset="0"/>
              </a:rPr>
              <a:t>., MIVÍZ </a:t>
            </a:r>
            <a:r>
              <a:rPr lang="en-GB" dirty="0" err="1">
                <a:latin typeface="Arial" panose="020B0604020202020204" pitchFamily="34" charset="0"/>
                <a:ea typeface="Tahoma" panose="020B0604030504040204" pitchFamily="34" charset="0"/>
                <a:cs typeface="Arial" panose="020B0604020202020204" pitchFamily="34" charset="0"/>
              </a:rPr>
              <a:t>Miskolci</a:t>
            </a:r>
            <a:r>
              <a:rPr lang="en-GB" dirty="0">
                <a:latin typeface="Arial" panose="020B0604020202020204" pitchFamily="34" charset="0"/>
                <a:ea typeface="Tahoma" panose="020B0604030504040204" pitchFamily="34" charset="0"/>
                <a:cs typeface="Arial" panose="020B0604020202020204" pitchFamily="34" charset="0"/>
              </a:rPr>
              <a:t> </a:t>
            </a:r>
            <a:r>
              <a:rPr lang="en-GB" dirty="0" err="1">
                <a:latin typeface="Arial" panose="020B0604020202020204" pitchFamily="34" charset="0"/>
                <a:ea typeface="Tahoma" panose="020B0604030504040204" pitchFamily="34" charset="0"/>
                <a:cs typeface="Arial" panose="020B0604020202020204" pitchFamily="34" charset="0"/>
              </a:rPr>
              <a:t>Vízművek</a:t>
            </a:r>
            <a:r>
              <a:rPr lang="en-GB" dirty="0">
                <a:latin typeface="Arial" panose="020B0604020202020204" pitchFamily="34" charset="0"/>
                <a:ea typeface="Tahoma" panose="020B0604030504040204" pitchFamily="34" charset="0"/>
                <a:cs typeface="Arial" panose="020B0604020202020204" pitchFamily="34" charset="0"/>
              </a:rPr>
              <a:t> </a:t>
            </a:r>
            <a:r>
              <a:rPr lang="en-GB" dirty="0" err="1">
                <a:latin typeface="Arial" panose="020B0604020202020204" pitchFamily="34" charset="0"/>
                <a:ea typeface="Tahoma" panose="020B0604030504040204" pitchFamily="34" charset="0"/>
                <a:cs typeface="Arial" panose="020B0604020202020204" pitchFamily="34" charset="0"/>
              </a:rPr>
              <a:t>Kft</a:t>
            </a:r>
            <a:r>
              <a:rPr lang="en-GB" dirty="0">
                <a:latin typeface="Arial" panose="020B0604020202020204" pitchFamily="34" charset="0"/>
                <a:ea typeface="Tahoma" panose="020B0604030504040204" pitchFamily="34" charset="0"/>
                <a:cs typeface="Arial" panose="020B0604020202020204" pitchFamily="34" charset="0"/>
              </a:rPr>
              <a:t>., Modine </a:t>
            </a:r>
            <a:r>
              <a:rPr lang="en-GB" dirty="0" err="1">
                <a:latin typeface="Arial" panose="020B0604020202020204" pitchFamily="34" charset="0"/>
                <a:ea typeface="Tahoma" panose="020B0604030504040204" pitchFamily="34" charset="0"/>
                <a:cs typeface="Arial" panose="020B0604020202020204" pitchFamily="34" charset="0"/>
              </a:rPr>
              <a:t>Hungária</a:t>
            </a:r>
            <a:r>
              <a:rPr lang="en-GB" dirty="0">
                <a:latin typeface="Arial" panose="020B0604020202020204" pitchFamily="34" charset="0"/>
                <a:ea typeface="Tahoma" panose="020B0604030504040204" pitchFamily="34" charset="0"/>
                <a:cs typeface="Arial" panose="020B0604020202020204" pitchFamily="34" charset="0"/>
              </a:rPr>
              <a:t> </a:t>
            </a:r>
            <a:r>
              <a:rPr lang="en-GB" dirty="0" err="1">
                <a:latin typeface="Arial" panose="020B0604020202020204" pitchFamily="34" charset="0"/>
                <a:ea typeface="Tahoma" panose="020B0604030504040204" pitchFamily="34" charset="0"/>
                <a:cs typeface="Arial" panose="020B0604020202020204" pitchFamily="34" charset="0"/>
              </a:rPr>
              <a:t>Kft</a:t>
            </a:r>
            <a:r>
              <a:rPr lang="en-GB" dirty="0">
                <a:latin typeface="Arial" panose="020B0604020202020204" pitchFamily="34" charset="0"/>
                <a:ea typeface="Tahoma" panose="020B0604030504040204" pitchFamily="34" charset="0"/>
                <a:cs typeface="Arial" panose="020B0604020202020204" pitchFamily="34" charset="0"/>
              </a:rPr>
              <a:t>., MOL </a:t>
            </a:r>
            <a:r>
              <a:rPr lang="en-GB" dirty="0" err="1">
                <a:latin typeface="Arial" panose="020B0604020202020204" pitchFamily="34" charset="0"/>
                <a:ea typeface="Tahoma" panose="020B0604030504040204" pitchFamily="34" charset="0"/>
                <a:cs typeface="Arial" panose="020B0604020202020204" pitchFamily="34" charset="0"/>
              </a:rPr>
              <a:t>Petrolkémia</a:t>
            </a:r>
            <a:r>
              <a:rPr lang="en-GB" dirty="0">
                <a:latin typeface="Arial" panose="020B0604020202020204" pitchFamily="34" charset="0"/>
                <a:ea typeface="Tahoma" panose="020B0604030504040204" pitchFamily="34" charset="0"/>
                <a:cs typeface="Arial" panose="020B0604020202020204" pitchFamily="34" charset="0"/>
              </a:rPr>
              <a:t> </a:t>
            </a:r>
            <a:r>
              <a:rPr lang="en-GB" dirty="0" err="1">
                <a:latin typeface="Arial" panose="020B0604020202020204" pitchFamily="34" charset="0"/>
                <a:ea typeface="Tahoma" panose="020B0604030504040204" pitchFamily="34" charset="0"/>
                <a:cs typeface="Arial" panose="020B0604020202020204" pitchFamily="34" charset="0"/>
              </a:rPr>
              <a:t>Zrt</a:t>
            </a:r>
            <a:r>
              <a:rPr lang="en-GB" dirty="0">
                <a:latin typeface="Arial" panose="020B0604020202020204" pitchFamily="34" charset="0"/>
                <a:ea typeface="Tahoma" panose="020B0604030504040204" pitchFamily="34" charset="0"/>
                <a:cs typeface="Arial" panose="020B0604020202020204" pitchFamily="34" charset="0"/>
              </a:rPr>
              <a:t>., </a:t>
            </a:r>
            <a:r>
              <a:rPr lang="en-GB" dirty="0" err="1">
                <a:latin typeface="Arial" panose="020B0604020202020204" pitchFamily="34" charset="0"/>
                <a:ea typeface="Tahoma" panose="020B0604030504040204" pitchFamily="34" charset="0"/>
                <a:cs typeface="Arial" panose="020B0604020202020204" pitchFamily="34" charset="0"/>
              </a:rPr>
              <a:t>Ongropack</a:t>
            </a:r>
            <a:r>
              <a:rPr lang="en-GB" dirty="0">
                <a:latin typeface="Arial" panose="020B0604020202020204" pitchFamily="34" charset="0"/>
                <a:ea typeface="Tahoma" panose="020B0604030504040204" pitchFamily="34" charset="0"/>
                <a:cs typeface="Arial" panose="020B0604020202020204" pitchFamily="34" charset="0"/>
              </a:rPr>
              <a:t> </a:t>
            </a:r>
            <a:r>
              <a:rPr lang="en-GB" dirty="0" err="1">
                <a:latin typeface="Arial" panose="020B0604020202020204" pitchFamily="34" charset="0"/>
                <a:ea typeface="Tahoma" panose="020B0604030504040204" pitchFamily="34" charset="0"/>
                <a:cs typeface="Arial" panose="020B0604020202020204" pitchFamily="34" charset="0"/>
              </a:rPr>
              <a:t>Kft</a:t>
            </a:r>
            <a:r>
              <a:rPr lang="en-GB" dirty="0">
                <a:latin typeface="Arial" panose="020B0604020202020204" pitchFamily="34" charset="0"/>
                <a:ea typeface="Tahoma" panose="020B0604030504040204" pitchFamily="34" charset="0"/>
                <a:cs typeface="Arial" panose="020B0604020202020204" pitchFamily="34" charset="0"/>
              </a:rPr>
              <a:t>., </a:t>
            </a:r>
            <a:r>
              <a:rPr lang="en-GB" dirty="0" err="1">
                <a:latin typeface="Arial" panose="020B0604020202020204" pitchFamily="34" charset="0"/>
                <a:ea typeface="Tahoma" panose="020B0604030504040204" pitchFamily="34" charset="0"/>
                <a:cs typeface="Arial" panose="020B0604020202020204" pitchFamily="34" charset="0"/>
              </a:rPr>
              <a:t>Prec</a:t>
            </a:r>
            <a:r>
              <a:rPr lang="en-GB" dirty="0">
                <a:latin typeface="Arial" panose="020B0604020202020204" pitchFamily="34" charset="0"/>
                <a:ea typeface="Tahoma" panose="020B0604030504040204" pitchFamily="34" charset="0"/>
                <a:cs typeface="Arial" panose="020B0604020202020204" pitchFamily="34" charset="0"/>
              </a:rPr>
              <a:t>-Cast </a:t>
            </a:r>
            <a:r>
              <a:rPr lang="en-GB" dirty="0" err="1">
                <a:latin typeface="Arial" panose="020B0604020202020204" pitchFamily="34" charset="0"/>
                <a:ea typeface="Tahoma" panose="020B0604030504040204" pitchFamily="34" charset="0"/>
                <a:cs typeface="Arial" panose="020B0604020202020204" pitchFamily="34" charset="0"/>
              </a:rPr>
              <a:t>Öntödei</a:t>
            </a:r>
            <a:r>
              <a:rPr lang="en-GB" dirty="0">
                <a:latin typeface="Arial" panose="020B0604020202020204" pitchFamily="34" charset="0"/>
                <a:ea typeface="Tahoma" panose="020B0604030504040204" pitchFamily="34" charset="0"/>
                <a:cs typeface="Arial" panose="020B0604020202020204" pitchFamily="34" charset="0"/>
              </a:rPr>
              <a:t> </a:t>
            </a:r>
            <a:r>
              <a:rPr lang="en-GB" dirty="0" err="1">
                <a:latin typeface="Arial" panose="020B0604020202020204" pitchFamily="34" charset="0"/>
                <a:ea typeface="Tahoma" panose="020B0604030504040204" pitchFamily="34" charset="0"/>
                <a:cs typeface="Arial" panose="020B0604020202020204" pitchFamily="34" charset="0"/>
              </a:rPr>
              <a:t>Kft</a:t>
            </a:r>
            <a:r>
              <a:rPr lang="en-GB" dirty="0">
                <a:latin typeface="Arial" panose="020B0604020202020204" pitchFamily="34" charset="0"/>
                <a:ea typeface="Tahoma" panose="020B0604030504040204" pitchFamily="34" charset="0"/>
                <a:cs typeface="Arial" panose="020B0604020202020204" pitchFamily="34" charset="0"/>
              </a:rPr>
              <a:t>., RK-TEAM Digital </a:t>
            </a:r>
            <a:r>
              <a:rPr lang="en-GB" dirty="0" err="1">
                <a:latin typeface="Arial" panose="020B0604020202020204" pitchFamily="34" charset="0"/>
                <a:ea typeface="Tahoma" panose="020B0604030504040204" pitchFamily="34" charset="0"/>
                <a:cs typeface="Arial" panose="020B0604020202020204" pitchFamily="34" charset="0"/>
              </a:rPr>
              <a:t>Kft</a:t>
            </a:r>
            <a:r>
              <a:rPr lang="en-GB" dirty="0">
                <a:latin typeface="Arial" panose="020B0604020202020204" pitchFamily="34" charset="0"/>
                <a:ea typeface="Tahoma" panose="020B0604030504040204" pitchFamily="34" charset="0"/>
                <a:cs typeface="Arial" panose="020B0604020202020204" pitchFamily="34" charset="0"/>
              </a:rPr>
              <a:t>., Robert Bosch Energy and Body System </a:t>
            </a:r>
            <a:r>
              <a:rPr lang="en-GB" dirty="0" err="1">
                <a:latin typeface="Arial" panose="020B0604020202020204" pitchFamily="34" charset="0"/>
                <a:ea typeface="Tahoma" panose="020B0604030504040204" pitchFamily="34" charset="0"/>
                <a:cs typeface="Arial" panose="020B0604020202020204" pitchFamily="34" charset="0"/>
              </a:rPr>
              <a:t>Kft</a:t>
            </a:r>
            <a:r>
              <a:rPr lang="en-GB" dirty="0">
                <a:latin typeface="Arial" panose="020B0604020202020204" pitchFamily="34" charset="0"/>
                <a:ea typeface="Tahoma" panose="020B0604030504040204" pitchFamily="34" charset="0"/>
                <a:cs typeface="Arial" panose="020B0604020202020204" pitchFamily="34" charset="0"/>
              </a:rPr>
              <a:t>., Robert Bosch Power Tool </a:t>
            </a:r>
            <a:r>
              <a:rPr lang="en-GB" dirty="0" err="1">
                <a:latin typeface="Arial" panose="020B0604020202020204" pitchFamily="34" charset="0"/>
                <a:ea typeface="Tahoma" panose="020B0604030504040204" pitchFamily="34" charset="0"/>
                <a:cs typeface="Arial" panose="020B0604020202020204" pitchFamily="34" charset="0"/>
              </a:rPr>
              <a:t>Kft</a:t>
            </a:r>
            <a:r>
              <a:rPr lang="en-GB" dirty="0">
                <a:latin typeface="Arial" panose="020B0604020202020204" pitchFamily="34" charset="0"/>
                <a:ea typeface="Tahoma" panose="020B0604030504040204" pitchFamily="34" charset="0"/>
                <a:cs typeface="Arial" panose="020B0604020202020204" pitchFamily="34" charset="0"/>
              </a:rPr>
              <a:t>., Starters E-Components Generators Automotive Hungary </a:t>
            </a:r>
            <a:r>
              <a:rPr lang="en-GB" dirty="0" err="1">
                <a:latin typeface="Arial" panose="020B0604020202020204" pitchFamily="34" charset="0"/>
                <a:ea typeface="Tahoma" panose="020B0604030504040204" pitchFamily="34" charset="0"/>
                <a:cs typeface="Arial" panose="020B0604020202020204" pitchFamily="34" charset="0"/>
              </a:rPr>
              <a:t>Kft</a:t>
            </a:r>
            <a:r>
              <a:rPr lang="en-GB" dirty="0">
                <a:latin typeface="Arial" panose="020B0604020202020204" pitchFamily="34" charset="0"/>
                <a:ea typeface="Tahoma" panose="020B0604030504040204" pitchFamily="34" charset="0"/>
                <a:cs typeface="Arial" panose="020B0604020202020204" pitchFamily="34" charset="0"/>
              </a:rPr>
              <a:t>., </a:t>
            </a:r>
            <a:r>
              <a:rPr lang="en-GB" dirty="0" err="1">
                <a:latin typeface="Arial" panose="020B0604020202020204" pitchFamily="34" charset="0"/>
                <a:ea typeface="Tahoma" panose="020B0604030504040204" pitchFamily="34" charset="0"/>
                <a:cs typeface="Arial" panose="020B0604020202020204" pitchFamily="34" charset="0"/>
              </a:rPr>
              <a:t>simpleSoft</a:t>
            </a:r>
            <a:r>
              <a:rPr lang="en-GB" dirty="0">
                <a:latin typeface="Arial" panose="020B0604020202020204" pitchFamily="34" charset="0"/>
                <a:ea typeface="Tahoma" panose="020B0604030504040204" pitchFamily="34" charset="0"/>
                <a:cs typeface="Arial" panose="020B0604020202020204" pitchFamily="34" charset="0"/>
              </a:rPr>
              <a:t> </a:t>
            </a:r>
            <a:r>
              <a:rPr lang="en-GB" dirty="0" err="1">
                <a:latin typeface="Arial" panose="020B0604020202020204" pitchFamily="34" charset="0"/>
                <a:ea typeface="Tahoma" panose="020B0604030504040204" pitchFamily="34" charset="0"/>
                <a:cs typeface="Arial" panose="020B0604020202020204" pitchFamily="34" charset="0"/>
              </a:rPr>
              <a:t>Kft</a:t>
            </a:r>
            <a:r>
              <a:rPr lang="en-GB" dirty="0">
                <a:latin typeface="Arial" panose="020B0604020202020204" pitchFamily="34" charset="0"/>
                <a:ea typeface="Tahoma" panose="020B0604030504040204" pitchFamily="34" charset="0"/>
                <a:cs typeface="Arial" panose="020B0604020202020204" pitchFamily="34" charset="0"/>
              </a:rPr>
              <a:t>., </a:t>
            </a:r>
            <a:r>
              <a:rPr lang="en-GB" dirty="0" err="1">
                <a:latin typeface="Arial" panose="020B0604020202020204" pitchFamily="34" charset="0"/>
                <a:ea typeface="Tahoma" panose="020B0604030504040204" pitchFamily="34" charset="0"/>
                <a:cs typeface="Arial" panose="020B0604020202020204" pitchFamily="34" charset="0"/>
              </a:rPr>
              <a:t>Szinva</a:t>
            </a:r>
            <a:r>
              <a:rPr lang="en-GB" dirty="0">
                <a:latin typeface="Arial" panose="020B0604020202020204" pitchFamily="34" charset="0"/>
                <a:ea typeface="Tahoma" panose="020B0604030504040204" pitchFamily="34" charset="0"/>
                <a:cs typeface="Arial" panose="020B0604020202020204" pitchFamily="34" charset="0"/>
              </a:rPr>
              <a:t> Net </a:t>
            </a:r>
            <a:r>
              <a:rPr lang="en-GB" dirty="0" err="1">
                <a:latin typeface="Arial" panose="020B0604020202020204" pitchFamily="34" charset="0"/>
                <a:ea typeface="Tahoma" panose="020B0604030504040204" pitchFamily="34" charset="0"/>
                <a:cs typeface="Arial" panose="020B0604020202020204" pitchFamily="34" charset="0"/>
              </a:rPr>
              <a:t>Informatikai</a:t>
            </a:r>
            <a:r>
              <a:rPr lang="en-GB" dirty="0">
                <a:latin typeface="Arial" panose="020B0604020202020204" pitchFamily="34" charset="0"/>
                <a:ea typeface="Tahoma" panose="020B0604030504040204" pitchFamily="34" charset="0"/>
                <a:cs typeface="Arial" panose="020B0604020202020204" pitchFamily="34" charset="0"/>
              </a:rPr>
              <a:t> </a:t>
            </a:r>
            <a:r>
              <a:rPr lang="en-GB" dirty="0" err="1">
                <a:latin typeface="Arial" panose="020B0604020202020204" pitchFamily="34" charset="0"/>
                <a:ea typeface="Tahoma" panose="020B0604030504040204" pitchFamily="34" charset="0"/>
                <a:cs typeface="Arial" panose="020B0604020202020204" pitchFamily="34" charset="0"/>
              </a:rPr>
              <a:t>Zrt</a:t>
            </a:r>
            <a:r>
              <a:rPr lang="en-GB" dirty="0">
                <a:latin typeface="Arial" panose="020B0604020202020204" pitchFamily="34" charset="0"/>
                <a:ea typeface="Tahoma" panose="020B0604030504040204" pitchFamily="34" charset="0"/>
                <a:cs typeface="Arial" panose="020B0604020202020204" pitchFamily="34" charset="0"/>
              </a:rPr>
              <a:t>., Takata Safety Systems Hungary </a:t>
            </a:r>
            <a:r>
              <a:rPr lang="en-GB" dirty="0" err="1">
                <a:latin typeface="Arial" panose="020B0604020202020204" pitchFamily="34" charset="0"/>
                <a:ea typeface="Tahoma" panose="020B0604030504040204" pitchFamily="34" charset="0"/>
                <a:cs typeface="Arial" panose="020B0604020202020204" pitchFamily="34" charset="0"/>
              </a:rPr>
              <a:t>Kft</a:t>
            </a:r>
            <a:r>
              <a:rPr lang="en-GB" dirty="0">
                <a:latin typeface="Arial" panose="020B0604020202020204" pitchFamily="34" charset="0"/>
                <a:ea typeface="Tahoma" panose="020B0604030504040204" pitchFamily="34" charset="0"/>
                <a:cs typeface="Arial" panose="020B0604020202020204" pitchFamily="34" charset="0"/>
              </a:rPr>
              <a:t>., </a:t>
            </a:r>
            <a:r>
              <a:rPr lang="en-GB" dirty="0" err="1">
                <a:latin typeface="Arial" panose="020B0604020202020204" pitchFamily="34" charset="0"/>
                <a:ea typeface="Tahoma" panose="020B0604030504040204" pitchFamily="34" charset="0"/>
                <a:cs typeface="Arial" panose="020B0604020202020204" pitchFamily="34" charset="0"/>
              </a:rPr>
              <a:t>W.up</a:t>
            </a:r>
            <a:r>
              <a:rPr lang="en-GB" dirty="0">
                <a:latin typeface="Arial" panose="020B0604020202020204" pitchFamily="34" charset="0"/>
                <a:ea typeface="Tahoma" panose="020B0604030504040204" pitchFamily="34" charset="0"/>
                <a:cs typeface="Arial" panose="020B0604020202020204" pitchFamily="34" charset="0"/>
              </a:rPr>
              <a:t> </a:t>
            </a:r>
            <a:r>
              <a:rPr lang="en-GB" dirty="0" err="1">
                <a:latin typeface="Arial" panose="020B0604020202020204" pitchFamily="34" charset="0"/>
                <a:ea typeface="Tahoma" panose="020B0604030504040204" pitchFamily="34" charset="0"/>
                <a:cs typeface="Arial" panose="020B0604020202020204" pitchFamily="34" charset="0"/>
              </a:rPr>
              <a:t>Kft</a:t>
            </a:r>
            <a:r>
              <a:rPr lang="en-GB" dirty="0">
                <a:latin typeface="Arial" panose="020B0604020202020204" pitchFamily="34" charset="0"/>
                <a:ea typeface="Tahoma" panose="020B0604030504040204" pitchFamily="34" charset="0"/>
                <a:cs typeface="Arial" panose="020B0604020202020204" pitchFamily="34" charset="0"/>
              </a:rPr>
              <a:t>., Weinberg’93 </a:t>
            </a:r>
            <a:r>
              <a:rPr lang="en-GB" dirty="0" err="1">
                <a:latin typeface="Arial" panose="020B0604020202020204" pitchFamily="34" charset="0"/>
                <a:ea typeface="Tahoma" panose="020B0604030504040204" pitchFamily="34" charset="0"/>
                <a:cs typeface="Arial" panose="020B0604020202020204" pitchFamily="34" charset="0"/>
              </a:rPr>
              <a:t>Kft</a:t>
            </a:r>
            <a:r>
              <a:rPr lang="en-GB" dirty="0">
                <a:latin typeface="Arial" panose="020B0604020202020204" pitchFamily="34" charset="0"/>
                <a:ea typeface="Tahoma" panose="020B0604030504040204" pitchFamily="34" charset="0"/>
                <a:cs typeface="Arial" panose="020B0604020202020204" pitchFamily="34" charset="0"/>
              </a:rPr>
              <a:t>., …</a:t>
            </a:r>
          </a:p>
        </p:txBody>
      </p:sp>
    </p:spTree>
    <p:extLst>
      <p:ext uri="{BB962C8B-B14F-4D97-AF65-F5344CB8AC3E}">
        <p14:creationId xmlns:p14="http://schemas.microsoft.com/office/powerpoint/2010/main" val="31802277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zövegdoboz 6">
            <a:extLst>
              <a:ext uri="{FF2B5EF4-FFF2-40B4-BE49-F238E27FC236}">
                <a16:creationId xmlns:a16="http://schemas.microsoft.com/office/drawing/2014/main" id="{D3E99244-ED65-4EB9-BA8F-D5407D740A62}"/>
              </a:ext>
            </a:extLst>
          </p:cNvPr>
          <p:cNvSpPr txBox="1"/>
          <p:nvPr/>
        </p:nvSpPr>
        <p:spPr>
          <a:xfrm>
            <a:off x="84574" y="1106380"/>
            <a:ext cx="5756753"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More than 50 laboratories within the Faculty</a:t>
            </a:r>
          </a:p>
        </p:txBody>
      </p:sp>
      <p:pic>
        <p:nvPicPr>
          <p:cNvPr id="8" name="Kép 7">
            <a:extLst>
              <a:ext uri="{FF2B5EF4-FFF2-40B4-BE49-F238E27FC236}">
                <a16:creationId xmlns:a16="http://schemas.microsoft.com/office/drawing/2014/main" id="{DE292EAB-F931-42E6-A215-C8E6B6280E46}"/>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286270" y="1750753"/>
            <a:ext cx="2939813" cy="2204860"/>
          </a:xfrm>
          <a:prstGeom prst="rect">
            <a:avLst/>
          </a:prstGeom>
        </p:spPr>
      </p:pic>
      <p:sp>
        <p:nvSpPr>
          <p:cNvPr id="10" name="Alcím 2">
            <a:extLst>
              <a:ext uri="{FF2B5EF4-FFF2-40B4-BE49-F238E27FC236}">
                <a16:creationId xmlns:a16="http://schemas.microsoft.com/office/drawing/2014/main" id="{35791031-6322-473A-931F-6F7FB612D401}"/>
              </a:ext>
            </a:extLst>
          </p:cNvPr>
          <p:cNvSpPr txBox="1">
            <a:spLocks/>
          </p:cNvSpPr>
          <p:nvPr/>
        </p:nvSpPr>
        <p:spPr>
          <a:xfrm>
            <a:off x="444166" y="4014107"/>
            <a:ext cx="2412046" cy="40011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n-GB"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Intelligent Vehicle Control Laboratory</a:t>
            </a:r>
          </a:p>
        </p:txBody>
      </p:sp>
      <p:sp>
        <p:nvSpPr>
          <p:cNvPr id="13" name="Alcím 2">
            <a:extLst>
              <a:ext uri="{FF2B5EF4-FFF2-40B4-BE49-F238E27FC236}">
                <a16:creationId xmlns:a16="http://schemas.microsoft.com/office/drawing/2014/main" id="{3CB28C45-3949-4FA6-8496-EFB4AEB380F4}"/>
              </a:ext>
            </a:extLst>
          </p:cNvPr>
          <p:cNvSpPr txBox="1">
            <a:spLocks/>
          </p:cNvSpPr>
          <p:nvPr/>
        </p:nvSpPr>
        <p:spPr>
          <a:xfrm>
            <a:off x="5506947" y="5311739"/>
            <a:ext cx="3075086" cy="2121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n-GB"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Measurements of surface topography</a:t>
            </a:r>
          </a:p>
        </p:txBody>
      </p:sp>
      <p:sp>
        <p:nvSpPr>
          <p:cNvPr id="16" name="Alcím 2">
            <a:extLst>
              <a:ext uri="{FF2B5EF4-FFF2-40B4-BE49-F238E27FC236}">
                <a16:creationId xmlns:a16="http://schemas.microsoft.com/office/drawing/2014/main" id="{BD14B2E8-0F2C-4DE0-9280-F667C65C22DF}"/>
              </a:ext>
            </a:extLst>
          </p:cNvPr>
          <p:cNvSpPr txBox="1">
            <a:spLocks/>
          </p:cNvSpPr>
          <p:nvPr/>
        </p:nvSpPr>
        <p:spPr>
          <a:xfrm>
            <a:off x="3247930" y="4708085"/>
            <a:ext cx="2237166" cy="3364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n-GB"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High-tech Logistics Laboratory</a:t>
            </a:r>
          </a:p>
        </p:txBody>
      </p:sp>
      <p:pic>
        <p:nvPicPr>
          <p:cNvPr id="17" name="Picture 4" descr="Miskolci Egyetem 01">
            <a:extLst>
              <a:ext uri="{FF2B5EF4-FFF2-40B4-BE49-F238E27FC236}">
                <a16:creationId xmlns:a16="http://schemas.microsoft.com/office/drawing/2014/main" id="{D77CAA61-01F0-4DAD-BC6B-E02A102AA4F9}"/>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823437" y="2547806"/>
            <a:ext cx="3003961" cy="2002890"/>
          </a:xfrm>
          <a:prstGeom prst="rect">
            <a:avLst/>
          </a:prstGeom>
          <a:noFill/>
          <a:extLst>
            <a:ext uri="{909E8E84-426E-40DD-AFC4-6F175D3DCCD1}">
              <a14:hiddenFill xmlns:a14="http://schemas.microsoft.com/office/drawing/2010/main">
                <a:solidFill>
                  <a:srgbClr val="FFFFFF"/>
                </a:solidFill>
              </a14:hiddenFill>
            </a:ext>
          </a:extLst>
        </p:spPr>
      </p:pic>
      <p:pic>
        <p:nvPicPr>
          <p:cNvPr id="11" name="Kép 10" descr="A képen padló, beltéri, fal, mikroszkóp látható&#10;&#10;A leírás teljesen megbízható">
            <a:extLst>
              <a:ext uri="{FF2B5EF4-FFF2-40B4-BE49-F238E27FC236}">
                <a16:creationId xmlns:a16="http://schemas.microsoft.com/office/drawing/2014/main" id="{F22A0A88-7D9F-478C-938B-737BEC6F135B}"/>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5548042" y="3113509"/>
            <a:ext cx="2939814" cy="2121539"/>
          </a:xfrm>
          <a:prstGeom prst="rect">
            <a:avLst/>
          </a:prstGeom>
        </p:spPr>
      </p:pic>
      <p:sp>
        <p:nvSpPr>
          <p:cNvPr id="14" name="Cím 1">
            <a:extLst>
              <a:ext uri="{FF2B5EF4-FFF2-40B4-BE49-F238E27FC236}">
                <a16:creationId xmlns:a16="http://schemas.microsoft.com/office/drawing/2014/main" id="{785FCAB3-AA35-4BA9-BC52-0ACE0D12E997}"/>
              </a:ext>
            </a:extLst>
          </p:cNvPr>
          <p:cNvSpPr txBox="1">
            <a:spLocks/>
          </p:cNvSpPr>
          <p:nvPr/>
        </p:nvSpPr>
        <p:spPr>
          <a:xfrm>
            <a:off x="924566" y="489274"/>
            <a:ext cx="7274213" cy="321474"/>
          </a:xfrm>
          <a:prstGeom prst="rect">
            <a:avLst/>
          </a:prstGeom>
        </p:spPr>
        <p:txBody>
          <a:bodyPr/>
          <a:lstStyle>
            <a:lvl1pPr algn="ctr" defTabSz="457200" rtl="0" eaLnBrk="1" fontAlgn="base" hangingPunct="1">
              <a:spcBef>
                <a:spcPct val="0"/>
              </a:spcBef>
              <a:spcAft>
                <a:spcPct val="0"/>
              </a:spcAft>
              <a:defRPr sz="4400" kern="1200">
                <a:solidFill>
                  <a:schemeClr val="tx1"/>
                </a:solidFill>
                <a:latin typeface="+mj-lt"/>
                <a:ea typeface="+mj-ea"/>
                <a:cs typeface="+mj-cs"/>
              </a:defRPr>
            </a:lvl1pPr>
            <a:lvl2pPr algn="ctr" defTabSz="457200" rtl="0" eaLnBrk="1" fontAlgn="base" hangingPunct="1">
              <a:spcBef>
                <a:spcPct val="0"/>
              </a:spcBef>
              <a:spcAft>
                <a:spcPct val="0"/>
              </a:spcAft>
              <a:defRPr sz="4400">
                <a:solidFill>
                  <a:schemeClr val="tx1"/>
                </a:solidFill>
                <a:latin typeface="Calibri" pitchFamily="34" charset="0"/>
              </a:defRPr>
            </a:lvl2pPr>
            <a:lvl3pPr algn="ctr" defTabSz="457200" rtl="0" eaLnBrk="1" fontAlgn="base" hangingPunct="1">
              <a:spcBef>
                <a:spcPct val="0"/>
              </a:spcBef>
              <a:spcAft>
                <a:spcPct val="0"/>
              </a:spcAft>
              <a:defRPr sz="4400">
                <a:solidFill>
                  <a:schemeClr val="tx1"/>
                </a:solidFill>
                <a:latin typeface="Calibri" pitchFamily="34" charset="0"/>
              </a:defRPr>
            </a:lvl3pPr>
            <a:lvl4pPr algn="ctr" defTabSz="457200" rtl="0" eaLnBrk="1" fontAlgn="base" hangingPunct="1">
              <a:spcBef>
                <a:spcPct val="0"/>
              </a:spcBef>
              <a:spcAft>
                <a:spcPct val="0"/>
              </a:spcAft>
              <a:defRPr sz="4400">
                <a:solidFill>
                  <a:schemeClr val="tx1"/>
                </a:solidFill>
                <a:latin typeface="Calibri" pitchFamily="34" charset="0"/>
              </a:defRPr>
            </a:lvl4pPr>
            <a:lvl5pPr algn="ctr" defTabSz="457200" rtl="0" eaLnBrk="1" fontAlgn="base" hangingPunct="1">
              <a:spcBef>
                <a:spcPct val="0"/>
              </a:spcBef>
              <a:spcAft>
                <a:spcPct val="0"/>
              </a:spcAft>
              <a:defRPr sz="4400">
                <a:solidFill>
                  <a:schemeClr val="tx1"/>
                </a:solidFill>
                <a:latin typeface="Calibri" pitchFamily="34" charset="0"/>
              </a:defRPr>
            </a:lvl5pPr>
            <a:lvl6pPr marL="457200" algn="ctr" defTabSz="457200" rtl="0" eaLnBrk="1" fontAlgn="base" hangingPunct="1">
              <a:spcBef>
                <a:spcPct val="0"/>
              </a:spcBef>
              <a:spcAft>
                <a:spcPct val="0"/>
              </a:spcAft>
              <a:defRPr sz="4400">
                <a:solidFill>
                  <a:schemeClr val="tx1"/>
                </a:solidFill>
                <a:latin typeface="Calibri" pitchFamily="34" charset="0"/>
              </a:defRPr>
            </a:lvl6pPr>
            <a:lvl7pPr marL="914400" algn="ctr" defTabSz="457200" rtl="0" eaLnBrk="1" fontAlgn="base" hangingPunct="1">
              <a:spcBef>
                <a:spcPct val="0"/>
              </a:spcBef>
              <a:spcAft>
                <a:spcPct val="0"/>
              </a:spcAft>
              <a:defRPr sz="4400">
                <a:solidFill>
                  <a:schemeClr val="tx1"/>
                </a:solidFill>
                <a:latin typeface="Calibri" pitchFamily="34" charset="0"/>
              </a:defRPr>
            </a:lvl7pPr>
            <a:lvl8pPr marL="1371600" algn="ctr" defTabSz="457200" rtl="0" eaLnBrk="1" fontAlgn="base" hangingPunct="1">
              <a:spcBef>
                <a:spcPct val="0"/>
              </a:spcBef>
              <a:spcAft>
                <a:spcPct val="0"/>
              </a:spcAft>
              <a:defRPr sz="4400">
                <a:solidFill>
                  <a:schemeClr val="tx1"/>
                </a:solidFill>
                <a:latin typeface="Calibri" pitchFamily="34" charset="0"/>
              </a:defRPr>
            </a:lvl8pPr>
            <a:lvl9pPr marL="1828800" algn="ctr" defTabSz="457200" rtl="0" eaLnBrk="1" fontAlgn="base" hangingPunct="1">
              <a:spcBef>
                <a:spcPct val="0"/>
              </a:spcBef>
              <a:spcAft>
                <a:spcPct val="0"/>
              </a:spcAft>
              <a:defRPr sz="4400">
                <a:solidFill>
                  <a:schemeClr val="tx1"/>
                </a:solidFill>
                <a:latin typeface="Calibri"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hu-HU" sz="1800" b="1" i="0" u="none" strike="noStrike" kern="1200" cap="all" spc="0" normalizeH="0" noProof="0" dirty="0" err="1">
                <a:ln>
                  <a:noFill/>
                </a:ln>
                <a:solidFill>
                  <a:srgbClr val="0E5B87"/>
                </a:solidFill>
                <a:effectLst/>
                <a:uLnTx/>
                <a:uFillTx/>
                <a:latin typeface="Arial" panose="020B0604020202020204" pitchFamily="34" charset="0"/>
                <a:ea typeface="+mj-ea"/>
                <a:cs typeface="Arial" panose="020B0604020202020204" pitchFamily="34" charset="0"/>
              </a:rPr>
              <a:t>Faculty’s</a:t>
            </a:r>
            <a:r>
              <a:rPr kumimoji="0" lang="hu-HU" sz="1800" b="1" i="0" u="none" strike="noStrike" kern="1200" cap="all" spc="0" normalizeH="0" noProof="0" dirty="0">
                <a:ln>
                  <a:noFill/>
                </a:ln>
                <a:solidFill>
                  <a:srgbClr val="0E5B87"/>
                </a:solidFill>
                <a:effectLst/>
                <a:uLnTx/>
                <a:uFillTx/>
                <a:latin typeface="Arial" panose="020B0604020202020204" pitchFamily="34" charset="0"/>
                <a:ea typeface="+mj-ea"/>
                <a:cs typeface="Arial" panose="020B0604020202020204" pitchFamily="34" charset="0"/>
              </a:rPr>
              <a:t> </a:t>
            </a:r>
            <a:r>
              <a:rPr kumimoji="0" lang="hu-HU" sz="1800" b="1" i="0" u="none" strike="noStrike" kern="1200" cap="all" spc="0" normalizeH="0" noProof="0" dirty="0" err="1">
                <a:ln>
                  <a:noFill/>
                </a:ln>
                <a:solidFill>
                  <a:srgbClr val="0E5B87"/>
                </a:solidFill>
                <a:effectLst/>
                <a:uLnTx/>
                <a:uFillTx/>
                <a:latin typeface="Arial" panose="020B0604020202020204" pitchFamily="34" charset="0"/>
                <a:ea typeface="+mj-ea"/>
                <a:cs typeface="Arial" panose="020B0604020202020204" pitchFamily="34" charset="0"/>
              </a:rPr>
              <a:t>laboratories</a:t>
            </a:r>
            <a:endParaRPr kumimoji="0" lang="hu-HU" sz="1800" b="1" i="0" u="none" strike="noStrike" kern="1200" cap="all" spc="0" normalizeH="0" noProof="0" dirty="0">
              <a:ln>
                <a:noFill/>
              </a:ln>
              <a:solidFill>
                <a:srgbClr val="0E5B87"/>
              </a:solidFill>
              <a:effectLst/>
              <a:uLnTx/>
              <a:uFillTx/>
              <a:latin typeface="Arial" panose="020B0604020202020204" pitchFamily="34" charset="0"/>
              <a:ea typeface="+mj-ea"/>
              <a:cs typeface="Arial" panose="020B0604020202020204" pitchFamily="34" charset="0"/>
            </a:endParaRPr>
          </a:p>
        </p:txBody>
      </p:sp>
      <p:pic>
        <p:nvPicPr>
          <p:cNvPr id="15" name="Kép 14">
            <a:extLst>
              <a:ext uri="{FF2B5EF4-FFF2-40B4-BE49-F238E27FC236}">
                <a16:creationId xmlns:a16="http://schemas.microsoft.com/office/drawing/2014/main" id="{D39BDE20-A959-4C73-AD3A-633D8AA1BECE}"/>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8282353" y="173906"/>
            <a:ext cx="861647" cy="897204"/>
          </a:xfrm>
          <a:prstGeom prst="rect">
            <a:avLst/>
          </a:prstGeom>
        </p:spPr>
      </p:pic>
    </p:spTree>
    <p:extLst>
      <p:ext uri="{BB962C8B-B14F-4D97-AF65-F5344CB8AC3E}">
        <p14:creationId xmlns:p14="http://schemas.microsoft.com/office/powerpoint/2010/main" val="41824871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a:extLst>
              <a:ext uri="{FF2B5EF4-FFF2-40B4-BE49-F238E27FC236}">
                <a16:creationId xmlns:a16="http://schemas.microsoft.com/office/drawing/2014/main" id="{9B7D5274-927B-463D-8833-F314FAD8C289}"/>
              </a:ext>
            </a:extLst>
          </p:cNvPr>
          <p:cNvSpPr>
            <a:spLocks noGrp="1"/>
          </p:cNvSpPr>
          <p:nvPr>
            <p:ph type="title"/>
          </p:nvPr>
        </p:nvSpPr>
        <p:spPr>
          <a:xfrm>
            <a:off x="1179292" y="575670"/>
            <a:ext cx="7480092" cy="328454"/>
          </a:xfrm>
        </p:spPr>
        <p:txBody>
          <a:bodyPr>
            <a:normAutofit/>
          </a:bodyPr>
          <a:lstStyle/>
          <a:p>
            <a:r>
              <a:rPr lang="en-GB" sz="2000" b="1" dirty="0">
                <a:solidFill>
                  <a:srgbClr val="0E5B87"/>
                </a:solidFill>
                <a:latin typeface="Arial" panose="020B0604020202020204" pitchFamily="34" charset="0"/>
                <a:cs typeface="Arial" panose="020B0604020202020204" pitchFamily="34" charset="0"/>
              </a:rPr>
              <a:t>Appointment of Focus Areas</a:t>
            </a:r>
            <a:endParaRPr lang="hu-HU" sz="2000" b="1" dirty="0">
              <a:solidFill>
                <a:srgbClr val="0E5B87"/>
              </a:solidFill>
              <a:latin typeface="Arial" panose="020B0604020202020204" pitchFamily="34" charset="0"/>
              <a:cs typeface="Arial" panose="020B0604020202020204" pitchFamily="34" charset="0"/>
            </a:endParaRPr>
          </a:p>
        </p:txBody>
      </p:sp>
      <p:pic>
        <p:nvPicPr>
          <p:cNvPr id="8" name="Kép 7">
            <a:extLst>
              <a:ext uri="{FF2B5EF4-FFF2-40B4-BE49-F238E27FC236}">
                <a16:creationId xmlns:a16="http://schemas.microsoft.com/office/drawing/2014/main" id="{0A6856C4-DFC2-4CE9-BF7E-3479071F5CD7}"/>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282353" y="173906"/>
            <a:ext cx="861647" cy="897204"/>
          </a:xfrm>
          <a:prstGeom prst="rect">
            <a:avLst/>
          </a:prstGeom>
        </p:spPr>
      </p:pic>
      <p:sp>
        <p:nvSpPr>
          <p:cNvPr id="9" name="Téglalap 8">
            <a:extLst>
              <a:ext uri="{FF2B5EF4-FFF2-40B4-BE49-F238E27FC236}">
                <a16:creationId xmlns:a16="http://schemas.microsoft.com/office/drawing/2014/main" id="{AAAAAFB8-A491-4E5F-9338-7A3899DC5DEE}"/>
              </a:ext>
            </a:extLst>
          </p:cNvPr>
          <p:cNvSpPr/>
          <p:nvPr/>
        </p:nvSpPr>
        <p:spPr>
          <a:xfrm>
            <a:off x="353332" y="1191716"/>
            <a:ext cx="7480092" cy="4093428"/>
          </a:xfrm>
          <a:prstGeom prst="rect">
            <a:avLst/>
          </a:prstGeom>
        </p:spPr>
        <p:txBody>
          <a:bodyPr wrap="square">
            <a:spAutoFit/>
          </a:bodyPr>
          <a:lstStyle/>
          <a:p>
            <a:endParaRPr lang="en-GB" dirty="0"/>
          </a:p>
          <a:p>
            <a:pPr marL="342900" indent="-342900">
              <a:buFont typeface="Wingdings" panose="05000000000000000000" pitchFamily="2" charset="2"/>
              <a:buChar char="Ø"/>
            </a:pPr>
            <a:r>
              <a:rPr lang="en-GB" sz="2200" dirty="0"/>
              <a:t>Adaptive data mining systems</a:t>
            </a:r>
            <a:endParaRPr lang="hu-HU" sz="2200" dirty="0"/>
          </a:p>
          <a:p>
            <a:pPr marL="342900" indent="-342900">
              <a:buFont typeface="Wingdings" panose="05000000000000000000" pitchFamily="2" charset="2"/>
              <a:buChar char="Ø"/>
            </a:pPr>
            <a:endParaRPr lang="en-GB" sz="2200" dirty="0"/>
          </a:p>
          <a:p>
            <a:pPr marL="342900" indent="-342900">
              <a:buFont typeface="Wingdings" panose="05000000000000000000" pitchFamily="2" charset="2"/>
              <a:buChar char="Ø"/>
            </a:pPr>
            <a:r>
              <a:rPr lang="en-GB" sz="2200" dirty="0"/>
              <a:t>Power plant structures and their integrity</a:t>
            </a:r>
            <a:endParaRPr lang="hu-HU" sz="2200" dirty="0"/>
          </a:p>
          <a:p>
            <a:pPr marL="342900" indent="-342900">
              <a:buFont typeface="Wingdings" panose="05000000000000000000" pitchFamily="2" charset="2"/>
              <a:buChar char="Ø"/>
            </a:pPr>
            <a:endParaRPr lang="en-GB" sz="2200" dirty="0"/>
          </a:p>
          <a:p>
            <a:pPr marL="342900" indent="-342900">
              <a:buFont typeface="Wingdings" panose="05000000000000000000" pitchFamily="2" charset="2"/>
              <a:buChar char="Ø"/>
            </a:pPr>
            <a:r>
              <a:rPr lang="en-GB" sz="2200" dirty="0"/>
              <a:t>Development of production and logistics networks</a:t>
            </a:r>
            <a:endParaRPr lang="hu-HU" sz="2200" dirty="0"/>
          </a:p>
          <a:p>
            <a:pPr marL="342900" indent="-342900">
              <a:buFont typeface="Wingdings" panose="05000000000000000000" pitchFamily="2" charset="2"/>
              <a:buChar char="Ø"/>
            </a:pPr>
            <a:endParaRPr lang="en-GB" sz="2200" dirty="0"/>
          </a:p>
          <a:p>
            <a:pPr marL="342900" indent="-342900">
              <a:buFont typeface="Wingdings" panose="05000000000000000000" pitchFamily="2" charset="2"/>
              <a:buChar char="Ø"/>
            </a:pPr>
            <a:r>
              <a:rPr lang="en-GB" sz="2200" dirty="0"/>
              <a:t>Integrated engineering systems for digital production</a:t>
            </a:r>
            <a:endParaRPr lang="hu-HU" sz="2200" dirty="0"/>
          </a:p>
          <a:p>
            <a:pPr marL="342900" indent="-342900">
              <a:buFont typeface="Wingdings" panose="05000000000000000000" pitchFamily="2" charset="2"/>
              <a:buChar char="Ø"/>
            </a:pPr>
            <a:endParaRPr lang="en-GB" sz="2200" dirty="0"/>
          </a:p>
          <a:p>
            <a:pPr marL="342900" indent="-342900">
              <a:buFont typeface="Wingdings" panose="05000000000000000000" pitchFamily="2" charset="2"/>
              <a:buChar char="Ø"/>
            </a:pPr>
            <a:r>
              <a:rPr lang="en-GB" sz="2200" dirty="0"/>
              <a:t>Intelligent production support systems</a:t>
            </a:r>
            <a:endParaRPr lang="hu-HU" sz="2200" dirty="0"/>
          </a:p>
          <a:p>
            <a:endParaRPr lang="en-GB" sz="2200" dirty="0"/>
          </a:p>
          <a:p>
            <a:pPr marL="342900" indent="-342900">
              <a:buFont typeface="Wingdings" panose="05000000000000000000" pitchFamily="2" charset="2"/>
              <a:buChar char="Ø"/>
            </a:pPr>
            <a:r>
              <a:rPr lang="en-GB" sz="2200" dirty="0"/>
              <a:t>Simulation-based technology and product development</a:t>
            </a:r>
          </a:p>
        </p:txBody>
      </p:sp>
    </p:spTree>
    <p:extLst>
      <p:ext uri="{BB962C8B-B14F-4D97-AF65-F5344CB8AC3E}">
        <p14:creationId xmlns:p14="http://schemas.microsoft.com/office/powerpoint/2010/main" val="18089860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ím 1">
            <a:extLst>
              <a:ext uri="{FF2B5EF4-FFF2-40B4-BE49-F238E27FC236}">
                <a16:creationId xmlns:a16="http://schemas.microsoft.com/office/drawing/2014/main" id="{DD9EBA2B-53D2-40EB-8C14-D35191DD1D15}"/>
              </a:ext>
            </a:extLst>
          </p:cNvPr>
          <p:cNvSpPr txBox="1">
            <a:spLocks/>
          </p:cNvSpPr>
          <p:nvPr/>
        </p:nvSpPr>
        <p:spPr>
          <a:xfrm>
            <a:off x="975935" y="450448"/>
            <a:ext cx="7265321" cy="401322"/>
          </a:xfrm>
          <a:prstGeom prst="rect">
            <a:avLst/>
          </a:prstGeom>
        </p:spPr>
        <p:txBody>
          <a:bodyPr/>
          <a:lstStyle>
            <a:lvl1pPr algn="ctr" defTabSz="457200" rtl="0" eaLnBrk="1" fontAlgn="base" hangingPunct="1">
              <a:spcBef>
                <a:spcPct val="0"/>
              </a:spcBef>
              <a:spcAft>
                <a:spcPct val="0"/>
              </a:spcAft>
              <a:defRPr sz="4400" kern="1200">
                <a:solidFill>
                  <a:schemeClr val="tx1"/>
                </a:solidFill>
                <a:latin typeface="+mj-lt"/>
                <a:ea typeface="+mj-ea"/>
                <a:cs typeface="+mj-cs"/>
              </a:defRPr>
            </a:lvl1pPr>
            <a:lvl2pPr algn="ctr" defTabSz="457200" rtl="0" eaLnBrk="1" fontAlgn="base" hangingPunct="1">
              <a:spcBef>
                <a:spcPct val="0"/>
              </a:spcBef>
              <a:spcAft>
                <a:spcPct val="0"/>
              </a:spcAft>
              <a:defRPr sz="4400">
                <a:solidFill>
                  <a:schemeClr val="tx1"/>
                </a:solidFill>
                <a:latin typeface="Calibri" pitchFamily="34" charset="0"/>
              </a:defRPr>
            </a:lvl2pPr>
            <a:lvl3pPr algn="ctr" defTabSz="457200" rtl="0" eaLnBrk="1" fontAlgn="base" hangingPunct="1">
              <a:spcBef>
                <a:spcPct val="0"/>
              </a:spcBef>
              <a:spcAft>
                <a:spcPct val="0"/>
              </a:spcAft>
              <a:defRPr sz="4400">
                <a:solidFill>
                  <a:schemeClr val="tx1"/>
                </a:solidFill>
                <a:latin typeface="Calibri" pitchFamily="34" charset="0"/>
              </a:defRPr>
            </a:lvl3pPr>
            <a:lvl4pPr algn="ctr" defTabSz="457200" rtl="0" eaLnBrk="1" fontAlgn="base" hangingPunct="1">
              <a:spcBef>
                <a:spcPct val="0"/>
              </a:spcBef>
              <a:spcAft>
                <a:spcPct val="0"/>
              </a:spcAft>
              <a:defRPr sz="4400">
                <a:solidFill>
                  <a:schemeClr val="tx1"/>
                </a:solidFill>
                <a:latin typeface="Calibri" pitchFamily="34" charset="0"/>
              </a:defRPr>
            </a:lvl4pPr>
            <a:lvl5pPr algn="ctr" defTabSz="457200" rtl="0" eaLnBrk="1" fontAlgn="base" hangingPunct="1">
              <a:spcBef>
                <a:spcPct val="0"/>
              </a:spcBef>
              <a:spcAft>
                <a:spcPct val="0"/>
              </a:spcAft>
              <a:defRPr sz="4400">
                <a:solidFill>
                  <a:schemeClr val="tx1"/>
                </a:solidFill>
                <a:latin typeface="Calibri" pitchFamily="34" charset="0"/>
              </a:defRPr>
            </a:lvl5pPr>
            <a:lvl6pPr marL="457200" algn="ctr" defTabSz="457200" rtl="0" eaLnBrk="1" fontAlgn="base" hangingPunct="1">
              <a:spcBef>
                <a:spcPct val="0"/>
              </a:spcBef>
              <a:spcAft>
                <a:spcPct val="0"/>
              </a:spcAft>
              <a:defRPr sz="4400">
                <a:solidFill>
                  <a:schemeClr val="tx1"/>
                </a:solidFill>
                <a:latin typeface="Calibri" pitchFamily="34" charset="0"/>
              </a:defRPr>
            </a:lvl6pPr>
            <a:lvl7pPr marL="914400" algn="ctr" defTabSz="457200" rtl="0" eaLnBrk="1" fontAlgn="base" hangingPunct="1">
              <a:spcBef>
                <a:spcPct val="0"/>
              </a:spcBef>
              <a:spcAft>
                <a:spcPct val="0"/>
              </a:spcAft>
              <a:defRPr sz="4400">
                <a:solidFill>
                  <a:schemeClr val="tx1"/>
                </a:solidFill>
                <a:latin typeface="Calibri" pitchFamily="34" charset="0"/>
              </a:defRPr>
            </a:lvl7pPr>
            <a:lvl8pPr marL="1371600" algn="ctr" defTabSz="457200" rtl="0" eaLnBrk="1" fontAlgn="base" hangingPunct="1">
              <a:spcBef>
                <a:spcPct val="0"/>
              </a:spcBef>
              <a:spcAft>
                <a:spcPct val="0"/>
              </a:spcAft>
              <a:defRPr sz="4400">
                <a:solidFill>
                  <a:schemeClr val="tx1"/>
                </a:solidFill>
                <a:latin typeface="Calibri" pitchFamily="34" charset="0"/>
              </a:defRPr>
            </a:lvl8pPr>
            <a:lvl9pPr marL="1828800" algn="ctr" defTabSz="457200" rtl="0" eaLnBrk="1" fontAlgn="base" hangingPunct="1">
              <a:spcBef>
                <a:spcPct val="0"/>
              </a:spcBef>
              <a:spcAft>
                <a:spcPct val="0"/>
              </a:spcAft>
              <a:defRPr sz="4400">
                <a:solidFill>
                  <a:schemeClr val="tx1"/>
                </a:solidFill>
                <a:latin typeface="Calibri"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hu-HU" sz="1800" b="1" i="0" u="none" strike="noStrike" kern="1200" cap="all" spc="0" normalizeH="0" noProof="0" dirty="0" err="1">
                <a:ln>
                  <a:noFill/>
                </a:ln>
                <a:solidFill>
                  <a:srgbClr val="0E5B87"/>
                </a:solidFill>
                <a:effectLst/>
                <a:uLnTx/>
                <a:uFillTx/>
                <a:latin typeface="Arial" panose="020B0604020202020204" pitchFamily="34" charset="0"/>
                <a:ea typeface="+mj-ea"/>
                <a:cs typeface="Arial" panose="020B0604020202020204" pitchFamily="34" charset="0"/>
              </a:rPr>
              <a:t>history</a:t>
            </a:r>
            <a:endParaRPr kumimoji="0" lang="en-US" sz="1800" b="1" i="0" u="none" strike="noStrike" kern="1200" cap="all" spc="0" normalizeH="0" noProof="0" dirty="0">
              <a:ln>
                <a:noFill/>
              </a:ln>
              <a:solidFill>
                <a:srgbClr val="0E5B87"/>
              </a:solidFill>
              <a:effectLst/>
              <a:uLnTx/>
              <a:uFillTx/>
              <a:latin typeface="Arial" panose="020B0604020202020204" pitchFamily="34" charset="0"/>
              <a:ea typeface="+mj-ea"/>
              <a:cs typeface="Arial" panose="020B0604020202020204" pitchFamily="34" charset="0"/>
            </a:endParaRPr>
          </a:p>
        </p:txBody>
      </p:sp>
      <p:pic>
        <p:nvPicPr>
          <p:cNvPr id="17" name="Kép 16">
            <a:extLst>
              <a:ext uri="{FF2B5EF4-FFF2-40B4-BE49-F238E27FC236}">
                <a16:creationId xmlns:a16="http://schemas.microsoft.com/office/drawing/2014/main" id="{68719CA0-1A74-4A57-A5F7-065CFB9F889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282353" y="173906"/>
            <a:ext cx="861647" cy="897204"/>
          </a:xfrm>
          <a:prstGeom prst="rect">
            <a:avLst/>
          </a:prstGeom>
        </p:spPr>
      </p:pic>
      <p:pic>
        <p:nvPicPr>
          <p:cNvPr id="1026" name="Picture 2">
            <a:extLst>
              <a:ext uri="{FF2B5EF4-FFF2-40B4-BE49-F238E27FC236}">
                <a16:creationId xmlns:a16="http://schemas.microsoft.com/office/drawing/2014/main" id="{21B501A3-B4DC-4DA2-82DB-56267DB7EC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8695" y="1550244"/>
            <a:ext cx="3661466" cy="3742036"/>
          </a:xfrm>
          <a:prstGeom prst="rect">
            <a:avLst/>
          </a:prstGeom>
          <a:noFill/>
          <a:extLst>
            <a:ext uri="{909E8E84-426E-40DD-AFC4-6F175D3DCCD1}">
              <a14:hiddenFill xmlns:a14="http://schemas.microsoft.com/office/drawing/2010/main">
                <a:solidFill>
                  <a:srgbClr val="FFFFFF"/>
                </a:solidFill>
              </a14:hiddenFill>
            </a:ext>
          </a:extLst>
        </p:spPr>
      </p:pic>
      <p:sp>
        <p:nvSpPr>
          <p:cNvPr id="9" name="Szövegdoboz 8">
            <a:extLst>
              <a:ext uri="{FF2B5EF4-FFF2-40B4-BE49-F238E27FC236}">
                <a16:creationId xmlns:a16="http://schemas.microsoft.com/office/drawing/2014/main" id="{A408E50D-52BF-4EE3-923E-1D098216F2A9}"/>
              </a:ext>
            </a:extLst>
          </p:cNvPr>
          <p:cNvSpPr txBox="1"/>
          <p:nvPr/>
        </p:nvSpPr>
        <p:spPr>
          <a:xfrm>
            <a:off x="0" y="1111051"/>
            <a:ext cx="5178175" cy="5878532"/>
          </a:xfrm>
          <a:prstGeom prst="rect">
            <a:avLst/>
          </a:prstGeom>
          <a:noFill/>
        </p:spPr>
        <p:txBody>
          <a:bodyPr wrap="square">
            <a:spAutoFit/>
          </a:bodyPr>
          <a:lstStyle/>
          <a:p>
            <a:pPr marL="285750" indent="-285750" algn="just">
              <a:buFont typeface="Wingdings" panose="05000000000000000000" pitchFamily="2" charset="2"/>
              <a:buChar char="Ø"/>
            </a:pPr>
            <a:r>
              <a:rPr lang="en-US" sz="1600" dirty="0"/>
              <a:t>On 17 August 1949 the Parliament of Hungary approved the law on establishing a Technical University for Heavy Industry.</a:t>
            </a:r>
            <a:endParaRPr lang="hu-HU" sz="1600" dirty="0"/>
          </a:p>
          <a:p>
            <a:pPr algn="just"/>
            <a:endParaRPr lang="hu-HU" sz="1600" dirty="0"/>
          </a:p>
          <a:p>
            <a:pPr marL="285750" indent="-285750" algn="just">
              <a:buFont typeface="Wingdings" panose="05000000000000000000" pitchFamily="2" charset="2"/>
              <a:buChar char="Ø"/>
            </a:pPr>
            <a:r>
              <a:rPr lang="en-US" sz="1600" dirty="0"/>
              <a:t>The first ceremony marking the beginning of the academic year was held on 24 September 1949. The faculties named in Act 31 of 1955 were the Faculties of Mining Engineering, Metallurgical Engineering, Mechanical Engineering</a:t>
            </a:r>
            <a:r>
              <a:rPr lang="hu-HU" sz="1600" dirty="0"/>
              <a:t>.</a:t>
            </a:r>
          </a:p>
          <a:p>
            <a:pPr algn="just"/>
            <a:endParaRPr lang="hu-HU" sz="1600" dirty="0"/>
          </a:p>
          <a:p>
            <a:pPr marL="285750" indent="-285750" algn="just">
              <a:buFont typeface="Wingdings" panose="05000000000000000000" pitchFamily="2" charset="2"/>
              <a:buChar char="Ø"/>
            </a:pPr>
            <a:r>
              <a:rPr lang="en-US" sz="1600" dirty="0"/>
              <a:t>From the mid-1960s, in order to meet real or perceived needs, new areas of </a:t>
            </a:r>
            <a:r>
              <a:rPr lang="en-US" sz="1600" dirty="0" err="1"/>
              <a:t>specialisation</a:t>
            </a:r>
            <a:r>
              <a:rPr lang="en-US" sz="1600" dirty="0"/>
              <a:t> were offered to students. These included a </a:t>
            </a:r>
            <a:r>
              <a:rPr lang="en-US" sz="1600" dirty="0" err="1"/>
              <a:t>programme</a:t>
            </a:r>
            <a:r>
              <a:rPr lang="en-US" sz="1600" dirty="0"/>
              <a:t> in mechanical engineering for the chemical industry, a branch of mechanical engineering for the silicate industry, a </a:t>
            </a:r>
            <a:r>
              <a:rPr lang="en-US" sz="1600" dirty="0" err="1"/>
              <a:t>programme</a:t>
            </a:r>
            <a:r>
              <a:rPr lang="en-US" sz="1600" dirty="0"/>
              <a:t> in machine tool design, the general mechanical engineering </a:t>
            </a:r>
            <a:r>
              <a:rPr lang="en-US" sz="1600" dirty="0" err="1"/>
              <a:t>programme</a:t>
            </a:r>
            <a:r>
              <a:rPr lang="hu-HU" sz="1600" dirty="0"/>
              <a:t>, </a:t>
            </a:r>
            <a:r>
              <a:rPr lang="en-US" sz="1600" dirty="0"/>
              <a:t>a branch in applied mechanics, a systems control </a:t>
            </a:r>
            <a:r>
              <a:rPr lang="en-US" sz="1600" dirty="0" err="1"/>
              <a:t>programme</a:t>
            </a:r>
            <a:r>
              <a:rPr lang="en-US" sz="1600" dirty="0"/>
              <a:t> and a technical translation program</a:t>
            </a:r>
            <a:r>
              <a:rPr lang="hu-HU" sz="1600" dirty="0"/>
              <a:t>.</a:t>
            </a:r>
          </a:p>
          <a:p>
            <a:endParaRPr lang="hu-HU" dirty="0"/>
          </a:p>
          <a:p>
            <a:endParaRPr lang="hu-HU" dirty="0"/>
          </a:p>
          <a:p>
            <a:endParaRPr lang="hu-HU" dirty="0"/>
          </a:p>
          <a:p>
            <a:endParaRPr lang="hu-HU" dirty="0"/>
          </a:p>
        </p:txBody>
      </p:sp>
    </p:spTree>
    <p:extLst>
      <p:ext uri="{BB962C8B-B14F-4D97-AF65-F5344CB8AC3E}">
        <p14:creationId xmlns:p14="http://schemas.microsoft.com/office/powerpoint/2010/main" val="12638620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églalap 4">
            <a:extLst>
              <a:ext uri="{FF2B5EF4-FFF2-40B4-BE49-F238E27FC236}">
                <a16:creationId xmlns:a16="http://schemas.microsoft.com/office/drawing/2014/main" id="{DBFE2D16-CEED-435A-9BD0-EE1D4BC0D84D}"/>
              </a:ext>
            </a:extLst>
          </p:cNvPr>
          <p:cNvSpPr/>
          <p:nvPr/>
        </p:nvSpPr>
        <p:spPr>
          <a:xfrm>
            <a:off x="0" y="1168334"/>
            <a:ext cx="9162847" cy="4801314"/>
          </a:xfrm>
          <a:prstGeom prst="rect">
            <a:avLst/>
          </a:prstGeom>
        </p:spPr>
        <p:txBody>
          <a:bodyPr wrap="square">
            <a:spAutoFit/>
          </a:bodyPr>
          <a:lstStyle/>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GB"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HORIZON2020 NMBP  </a:t>
            </a:r>
            <a:r>
              <a:rPr kumimoji="0" lang="en-GB"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LoCoMaTech</a:t>
            </a:r>
            <a:r>
              <a:rPr kumimoji="0" lang="en-GB"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a:t>
            </a:r>
            <a:r>
              <a:rPr kumimoji="0" lang="en-GB"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Low Cost Materials Processing Technologies for Mass Production of Lightweight Vehicles </a:t>
            </a:r>
            <a:r>
              <a:rPr kumimoji="0" lang="en-GB"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(2017-2019)</a:t>
            </a:r>
            <a:endParaRPr kumimoji="0" lang="hu-HU"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GB"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H2020 TWINNING </a:t>
            </a:r>
            <a:r>
              <a:rPr kumimoji="0" lang="en-GB"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Umi</a:t>
            </a:r>
            <a:r>
              <a:rPr kumimoji="0" lang="en-GB"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-TWINN - </a:t>
            </a:r>
            <a:r>
              <a:rPr kumimoji="0" lang="en-GB"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Reinforcing the scientific excellence and innovation capacity in logistics technologies of the University of Miskolc</a:t>
            </a:r>
            <a:r>
              <a:rPr kumimoji="0" lang="hu-HU"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hu-HU"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GB"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2016-2018)</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GB"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ERASMUS KA </a:t>
            </a:r>
            <a:r>
              <a:rPr kumimoji="0" lang="en-GB"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HEIBus</a:t>
            </a:r>
            <a:r>
              <a:rPr kumimoji="0" lang="en-GB"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a:t>
            </a:r>
            <a:r>
              <a:rPr kumimoji="0" lang="en-GB"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Smart HEI-Business Collaboration for Skills and Competitiveness  </a:t>
            </a:r>
            <a:r>
              <a:rPr kumimoji="0" lang="en-GB"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(2017-2019)</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GB"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ERASMUS KA </a:t>
            </a:r>
            <a:r>
              <a:rPr kumimoji="0" lang="en-GB"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ProdLog</a:t>
            </a:r>
            <a:r>
              <a:rPr kumimoji="0" lang="en-GB"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a:t>
            </a:r>
            <a:r>
              <a:rPr kumimoji="0" lang="en-GB"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Development of a Bologna-based master curriculum in resource efficient production logistics</a:t>
            </a:r>
            <a:r>
              <a:rPr kumimoji="0" lang="en-GB"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(2017-2020)</a:t>
            </a:r>
            <a:endParaRPr kumimoji="0" lang="hu-HU"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hu-HU"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ERASMUS KA RMWF - </a:t>
            </a:r>
            <a:r>
              <a:rPr kumimoji="0" lang="en-US"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Implementation of International Guidelines for Risk Management in Welding Fabrication</a:t>
            </a:r>
            <a:r>
              <a:rPr kumimoji="0" lang="hu-HU"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(2016-2018)</a:t>
            </a:r>
            <a:endParaRPr kumimoji="0" lang="en-GB"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GB"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ERASMUS LLP </a:t>
            </a:r>
            <a:r>
              <a:rPr kumimoji="0" lang="en-GB"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RePCi</a:t>
            </a:r>
            <a:r>
              <a:rPr kumimoji="0" lang="en-GB"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a:t>
            </a:r>
            <a:r>
              <a:rPr kumimoji="0" lang="en-GB"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Reshaped Partnerships for Competitiveness and Innovation Potential in Mechanical Engineering </a:t>
            </a:r>
            <a:r>
              <a:rPr kumimoji="0" lang="en-GB"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(201</a:t>
            </a:r>
            <a:r>
              <a:rPr kumimoji="0" lang="hu-HU"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a:t>
            </a:r>
            <a:r>
              <a:rPr kumimoji="0" lang="en-GB"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-2017)</a:t>
            </a:r>
          </a:p>
        </p:txBody>
      </p:sp>
      <p:sp>
        <p:nvSpPr>
          <p:cNvPr id="6" name="Cím 1">
            <a:extLst>
              <a:ext uri="{FF2B5EF4-FFF2-40B4-BE49-F238E27FC236}">
                <a16:creationId xmlns:a16="http://schemas.microsoft.com/office/drawing/2014/main" id="{7152494E-2C73-402C-BC5F-600B6CEE4EAC}"/>
              </a:ext>
            </a:extLst>
          </p:cNvPr>
          <p:cNvSpPr txBox="1">
            <a:spLocks/>
          </p:cNvSpPr>
          <p:nvPr/>
        </p:nvSpPr>
        <p:spPr>
          <a:xfrm>
            <a:off x="1099225" y="478999"/>
            <a:ext cx="6079788" cy="378825"/>
          </a:xfrm>
          <a:prstGeom prst="rect">
            <a:avLst/>
          </a:prstGeom>
        </p:spPr>
        <p:txBody>
          <a:bodyPr/>
          <a:lstStyle>
            <a:lvl1pPr algn="ctr" defTabSz="457200" rtl="0" eaLnBrk="1" fontAlgn="base" hangingPunct="1">
              <a:spcBef>
                <a:spcPct val="0"/>
              </a:spcBef>
              <a:spcAft>
                <a:spcPct val="0"/>
              </a:spcAft>
              <a:defRPr sz="4400" kern="1200">
                <a:solidFill>
                  <a:schemeClr val="tx1"/>
                </a:solidFill>
                <a:latin typeface="+mj-lt"/>
                <a:ea typeface="+mj-ea"/>
                <a:cs typeface="+mj-cs"/>
              </a:defRPr>
            </a:lvl1pPr>
            <a:lvl2pPr algn="ctr" defTabSz="457200" rtl="0" eaLnBrk="1" fontAlgn="base" hangingPunct="1">
              <a:spcBef>
                <a:spcPct val="0"/>
              </a:spcBef>
              <a:spcAft>
                <a:spcPct val="0"/>
              </a:spcAft>
              <a:defRPr sz="4400">
                <a:solidFill>
                  <a:schemeClr val="tx1"/>
                </a:solidFill>
                <a:latin typeface="Calibri" pitchFamily="34" charset="0"/>
              </a:defRPr>
            </a:lvl2pPr>
            <a:lvl3pPr algn="ctr" defTabSz="457200" rtl="0" eaLnBrk="1" fontAlgn="base" hangingPunct="1">
              <a:spcBef>
                <a:spcPct val="0"/>
              </a:spcBef>
              <a:spcAft>
                <a:spcPct val="0"/>
              </a:spcAft>
              <a:defRPr sz="4400">
                <a:solidFill>
                  <a:schemeClr val="tx1"/>
                </a:solidFill>
                <a:latin typeface="Calibri" pitchFamily="34" charset="0"/>
              </a:defRPr>
            </a:lvl3pPr>
            <a:lvl4pPr algn="ctr" defTabSz="457200" rtl="0" eaLnBrk="1" fontAlgn="base" hangingPunct="1">
              <a:spcBef>
                <a:spcPct val="0"/>
              </a:spcBef>
              <a:spcAft>
                <a:spcPct val="0"/>
              </a:spcAft>
              <a:defRPr sz="4400">
                <a:solidFill>
                  <a:schemeClr val="tx1"/>
                </a:solidFill>
                <a:latin typeface="Calibri" pitchFamily="34" charset="0"/>
              </a:defRPr>
            </a:lvl4pPr>
            <a:lvl5pPr algn="ctr" defTabSz="457200" rtl="0" eaLnBrk="1" fontAlgn="base" hangingPunct="1">
              <a:spcBef>
                <a:spcPct val="0"/>
              </a:spcBef>
              <a:spcAft>
                <a:spcPct val="0"/>
              </a:spcAft>
              <a:defRPr sz="4400">
                <a:solidFill>
                  <a:schemeClr val="tx1"/>
                </a:solidFill>
                <a:latin typeface="Calibri" pitchFamily="34" charset="0"/>
              </a:defRPr>
            </a:lvl5pPr>
            <a:lvl6pPr marL="457200" algn="ctr" defTabSz="457200" rtl="0" eaLnBrk="1" fontAlgn="base" hangingPunct="1">
              <a:spcBef>
                <a:spcPct val="0"/>
              </a:spcBef>
              <a:spcAft>
                <a:spcPct val="0"/>
              </a:spcAft>
              <a:defRPr sz="4400">
                <a:solidFill>
                  <a:schemeClr val="tx1"/>
                </a:solidFill>
                <a:latin typeface="Calibri" pitchFamily="34" charset="0"/>
              </a:defRPr>
            </a:lvl6pPr>
            <a:lvl7pPr marL="914400" algn="ctr" defTabSz="457200" rtl="0" eaLnBrk="1" fontAlgn="base" hangingPunct="1">
              <a:spcBef>
                <a:spcPct val="0"/>
              </a:spcBef>
              <a:spcAft>
                <a:spcPct val="0"/>
              </a:spcAft>
              <a:defRPr sz="4400">
                <a:solidFill>
                  <a:schemeClr val="tx1"/>
                </a:solidFill>
                <a:latin typeface="Calibri" pitchFamily="34" charset="0"/>
              </a:defRPr>
            </a:lvl7pPr>
            <a:lvl8pPr marL="1371600" algn="ctr" defTabSz="457200" rtl="0" eaLnBrk="1" fontAlgn="base" hangingPunct="1">
              <a:spcBef>
                <a:spcPct val="0"/>
              </a:spcBef>
              <a:spcAft>
                <a:spcPct val="0"/>
              </a:spcAft>
              <a:defRPr sz="4400">
                <a:solidFill>
                  <a:schemeClr val="tx1"/>
                </a:solidFill>
                <a:latin typeface="Calibri" pitchFamily="34" charset="0"/>
              </a:defRPr>
            </a:lvl8pPr>
            <a:lvl9pPr marL="1828800" algn="ctr" defTabSz="457200" rtl="0" eaLnBrk="1" fontAlgn="base" hangingPunct="1">
              <a:spcBef>
                <a:spcPct val="0"/>
              </a:spcBef>
              <a:spcAft>
                <a:spcPct val="0"/>
              </a:spcAft>
              <a:defRPr sz="4400">
                <a:solidFill>
                  <a:schemeClr val="tx1"/>
                </a:solidFill>
                <a:latin typeface="Calibri"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hu-HU" sz="2000" b="1" i="0" u="none" strike="noStrike" kern="1200" cap="all" spc="0" normalizeH="0" noProof="0" dirty="0">
                <a:ln>
                  <a:noFill/>
                </a:ln>
                <a:solidFill>
                  <a:srgbClr val="0E5B87"/>
                </a:solidFill>
                <a:effectLst/>
                <a:uLnTx/>
                <a:uFillTx/>
                <a:latin typeface="Arial" panose="020B0604020202020204" pitchFamily="34" charset="0"/>
                <a:ea typeface="+mj-ea"/>
                <a:cs typeface="Arial" panose="020B0604020202020204" pitchFamily="34" charset="0"/>
              </a:rPr>
              <a:t>International </a:t>
            </a:r>
            <a:r>
              <a:rPr kumimoji="0" lang="hu-HU" sz="2000" b="1" i="0" u="none" strike="noStrike" kern="1200" cap="all" spc="0" normalizeH="0" noProof="0" dirty="0" err="1">
                <a:ln>
                  <a:noFill/>
                </a:ln>
                <a:solidFill>
                  <a:srgbClr val="0E5B87"/>
                </a:solidFill>
                <a:effectLst/>
                <a:uLnTx/>
                <a:uFillTx/>
                <a:latin typeface="Arial" panose="020B0604020202020204" pitchFamily="34" charset="0"/>
                <a:ea typeface="+mj-ea"/>
                <a:cs typeface="Arial" panose="020B0604020202020204" pitchFamily="34" charset="0"/>
              </a:rPr>
              <a:t>projects</a:t>
            </a:r>
            <a:endParaRPr kumimoji="0" lang="hu-HU" sz="2000" b="1" i="0" u="none" strike="noStrike" kern="1200" cap="all" spc="0" normalizeH="0" noProof="0" dirty="0">
              <a:ln>
                <a:noFill/>
              </a:ln>
              <a:solidFill>
                <a:srgbClr val="0E5B87"/>
              </a:solidFill>
              <a:effectLst/>
              <a:uLnTx/>
              <a:uFillTx/>
              <a:latin typeface="Arial" panose="020B0604020202020204" pitchFamily="34" charset="0"/>
              <a:ea typeface="+mj-ea"/>
              <a:cs typeface="Arial" panose="020B0604020202020204" pitchFamily="34" charset="0"/>
            </a:endParaRPr>
          </a:p>
        </p:txBody>
      </p:sp>
      <p:pic>
        <p:nvPicPr>
          <p:cNvPr id="8" name="Kép 7">
            <a:extLst>
              <a:ext uri="{FF2B5EF4-FFF2-40B4-BE49-F238E27FC236}">
                <a16:creationId xmlns:a16="http://schemas.microsoft.com/office/drawing/2014/main" id="{0A6856C4-DFC2-4CE9-BF7E-3479071F5CD7}"/>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282353" y="173906"/>
            <a:ext cx="861647" cy="897204"/>
          </a:xfrm>
          <a:prstGeom prst="rect">
            <a:avLst/>
          </a:prstGeom>
        </p:spPr>
      </p:pic>
    </p:spTree>
    <p:extLst>
      <p:ext uri="{BB962C8B-B14F-4D97-AF65-F5344CB8AC3E}">
        <p14:creationId xmlns:p14="http://schemas.microsoft.com/office/powerpoint/2010/main" val="31754136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ím 1">
            <a:extLst>
              <a:ext uri="{FF2B5EF4-FFF2-40B4-BE49-F238E27FC236}">
                <a16:creationId xmlns:a16="http://schemas.microsoft.com/office/drawing/2014/main" id="{9FF135E1-36E9-4452-9608-1323537DB635}"/>
              </a:ext>
            </a:extLst>
          </p:cNvPr>
          <p:cNvSpPr txBox="1">
            <a:spLocks/>
          </p:cNvSpPr>
          <p:nvPr/>
        </p:nvSpPr>
        <p:spPr>
          <a:xfrm>
            <a:off x="1099225" y="478999"/>
            <a:ext cx="6079788" cy="378825"/>
          </a:xfrm>
          <a:prstGeom prst="rect">
            <a:avLst/>
          </a:prstGeom>
        </p:spPr>
        <p:txBody>
          <a:bodyPr/>
          <a:lstStyle>
            <a:lvl1pPr algn="ctr" defTabSz="457200" rtl="0" eaLnBrk="1" fontAlgn="base" hangingPunct="1">
              <a:spcBef>
                <a:spcPct val="0"/>
              </a:spcBef>
              <a:spcAft>
                <a:spcPct val="0"/>
              </a:spcAft>
              <a:defRPr sz="4400" kern="1200">
                <a:solidFill>
                  <a:schemeClr val="tx1"/>
                </a:solidFill>
                <a:latin typeface="+mj-lt"/>
                <a:ea typeface="+mj-ea"/>
                <a:cs typeface="+mj-cs"/>
              </a:defRPr>
            </a:lvl1pPr>
            <a:lvl2pPr algn="ctr" defTabSz="457200" rtl="0" eaLnBrk="1" fontAlgn="base" hangingPunct="1">
              <a:spcBef>
                <a:spcPct val="0"/>
              </a:spcBef>
              <a:spcAft>
                <a:spcPct val="0"/>
              </a:spcAft>
              <a:defRPr sz="4400">
                <a:solidFill>
                  <a:schemeClr val="tx1"/>
                </a:solidFill>
                <a:latin typeface="Calibri" pitchFamily="34" charset="0"/>
              </a:defRPr>
            </a:lvl2pPr>
            <a:lvl3pPr algn="ctr" defTabSz="457200" rtl="0" eaLnBrk="1" fontAlgn="base" hangingPunct="1">
              <a:spcBef>
                <a:spcPct val="0"/>
              </a:spcBef>
              <a:spcAft>
                <a:spcPct val="0"/>
              </a:spcAft>
              <a:defRPr sz="4400">
                <a:solidFill>
                  <a:schemeClr val="tx1"/>
                </a:solidFill>
                <a:latin typeface="Calibri" pitchFamily="34" charset="0"/>
              </a:defRPr>
            </a:lvl3pPr>
            <a:lvl4pPr algn="ctr" defTabSz="457200" rtl="0" eaLnBrk="1" fontAlgn="base" hangingPunct="1">
              <a:spcBef>
                <a:spcPct val="0"/>
              </a:spcBef>
              <a:spcAft>
                <a:spcPct val="0"/>
              </a:spcAft>
              <a:defRPr sz="4400">
                <a:solidFill>
                  <a:schemeClr val="tx1"/>
                </a:solidFill>
                <a:latin typeface="Calibri" pitchFamily="34" charset="0"/>
              </a:defRPr>
            </a:lvl4pPr>
            <a:lvl5pPr algn="ctr" defTabSz="457200" rtl="0" eaLnBrk="1" fontAlgn="base" hangingPunct="1">
              <a:spcBef>
                <a:spcPct val="0"/>
              </a:spcBef>
              <a:spcAft>
                <a:spcPct val="0"/>
              </a:spcAft>
              <a:defRPr sz="4400">
                <a:solidFill>
                  <a:schemeClr val="tx1"/>
                </a:solidFill>
                <a:latin typeface="Calibri" pitchFamily="34" charset="0"/>
              </a:defRPr>
            </a:lvl5pPr>
            <a:lvl6pPr marL="457200" algn="ctr" defTabSz="457200" rtl="0" eaLnBrk="1" fontAlgn="base" hangingPunct="1">
              <a:spcBef>
                <a:spcPct val="0"/>
              </a:spcBef>
              <a:spcAft>
                <a:spcPct val="0"/>
              </a:spcAft>
              <a:defRPr sz="4400">
                <a:solidFill>
                  <a:schemeClr val="tx1"/>
                </a:solidFill>
                <a:latin typeface="Calibri" pitchFamily="34" charset="0"/>
              </a:defRPr>
            </a:lvl6pPr>
            <a:lvl7pPr marL="914400" algn="ctr" defTabSz="457200" rtl="0" eaLnBrk="1" fontAlgn="base" hangingPunct="1">
              <a:spcBef>
                <a:spcPct val="0"/>
              </a:spcBef>
              <a:spcAft>
                <a:spcPct val="0"/>
              </a:spcAft>
              <a:defRPr sz="4400">
                <a:solidFill>
                  <a:schemeClr val="tx1"/>
                </a:solidFill>
                <a:latin typeface="Calibri" pitchFamily="34" charset="0"/>
              </a:defRPr>
            </a:lvl7pPr>
            <a:lvl8pPr marL="1371600" algn="ctr" defTabSz="457200" rtl="0" eaLnBrk="1" fontAlgn="base" hangingPunct="1">
              <a:spcBef>
                <a:spcPct val="0"/>
              </a:spcBef>
              <a:spcAft>
                <a:spcPct val="0"/>
              </a:spcAft>
              <a:defRPr sz="4400">
                <a:solidFill>
                  <a:schemeClr val="tx1"/>
                </a:solidFill>
                <a:latin typeface="Calibri" pitchFamily="34" charset="0"/>
              </a:defRPr>
            </a:lvl8pPr>
            <a:lvl9pPr marL="1828800" algn="ctr" defTabSz="457200" rtl="0" eaLnBrk="1" fontAlgn="base" hangingPunct="1">
              <a:spcBef>
                <a:spcPct val="0"/>
              </a:spcBef>
              <a:spcAft>
                <a:spcPct val="0"/>
              </a:spcAft>
              <a:defRPr sz="4400">
                <a:solidFill>
                  <a:schemeClr val="tx1"/>
                </a:solidFill>
                <a:latin typeface="Calibri"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hu-HU" sz="2000" b="1" i="0" u="none" strike="noStrike" kern="1200" cap="all" spc="0" normalizeH="0" noProof="0" dirty="0" err="1">
                <a:ln>
                  <a:noFill/>
                </a:ln>
                <a:solidFill>
                  <a:srgbClr val="0E5B87"/>
                </a:solidFill>
                <a:effectLst/>
                <a:uLnTx/>
                <a:uFillTx/>
                <a:latin typeface="Arial" panose="020B0604020202020204" pitchFamily="34" charset="0"/>
                <a:ea typeface="+mj-ea"/>
                <a:cs typeface="Arial" panose="020B0604020202020204" pitchFamily="34" charset="0"/>
              </a:rPr>
              <a:t>national</a:t>
            </a:r>
            <a:r>
              <a:rPr kumimoji="0" lang="hu-HU" sz="2000" b="1" i="0" u="none" strike="noStrike" kern="1200" cap="all" spc="0" normalizeH="0" noProof="0" dirty="0">
                <a:ln>
                  <a:noFill/>
                </a:ln>
                <a:solidFill>
                  <a:srgbClr val="0E5B87"/>
                </a:solidFill>
                <a:effectLst/>
                <a:uLnTx/>
                <a:uFillTx/>
                <a:latin typeface="Arial" panose="020B0604020202020204" pitchFamily="34" charset="0"/>
                <a:ea typeface="+mj-ea"/>
                <a:cs typeface="Arial" panose="020B0604020202020204" pitchFamily="34" charset="0"/>
              </a:rPr>
              <a:t> </a:t>
            </a:r>
            <a:r>
              <a:rPr kumimoji="0" lang="hu-HU" sz="2000" b="1" i="0" u="none" strike="noStrike" kern="1200" cap="all" spc="0" normalizeH="0" noProof="0" dirty="0" err="1">
                <a:ln>
                  <a:noFill/>
                </a:ln>
                <a:solidFill>
                  <a:srgbClr val="0E5B87"/>
                </a:solidFill>
                <a:effectLst/>
                <a:uLnTx/>
                <a:uFillTx/>
                <a:latin typeface="Arial" panose="020B0604020202020204" pitchFamily="34" charset="0"/>
                <a:ea typeface="+mj-ea"/>
                <a:cs typeface="Arial" panose="020B0604020202020204" pitchFamily="34" charset="0"/>
              </a:rPr>
              <a:t>projects</a:t>
            </a:r>
            <a:endParaRPr kumimoji="0" lang="hu-HU" sz="2000" b="1" i="0" u="none" strike="noStrike" kern="1200" cap="all" spc="0" normalizeH="0" noProof="0" dirty="0">
              <a:ln>
                <a:noFill/>
              </a:ln>
              <a:solidFill>
                <a:srgbClr val="0E5B87"/>
              </a:solidFill>
              <a:effectLst/>
              <a:uLnTx/>
              <a:uFillTx/>
              <a:latin typeface="Arial" panose="020B0604020202020204" pitchFamily="34" charset="0"/>
              <a:ea typeface="+mj-ea"/>
              <a:cs typeface="Arial" panose="020B0604020202020204" pitchFamily="34" charset="0"/>
            </a:endParaRPr>
          </a:p>
        </p:txBody>
      </p:sp>
      <p:pic>
        <p:nvPicPr>
          <p:cNvPr id="11" name="Kép 10">
            <a:extLst>
              <a:ext uri="{FF2B5EF4-FFF2-40B4-BE49-F238E27FC236}">
                <a16:creationId xmlns:a16="http://schemas.microsoft.com/office/drawing/2014/main" id="{9ECC2D0C-EF36-4060-947E-F14463315209}"/>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282353" y="173906"/>
            <a:ext cx="861647" cy="897204"/>
          </a:xfrm>
          <a:prstGeom prst="rect">
            <a:avLst/>
          </a:prstGeom>
        </p:spPr>
      </p:pic>
      <p:sp>
        <p:nvSpPr>
          <p:cNvPr id="12" name="Szövegdoboz 11">
            <a:extLst>
              <a:ext uri="{FF2B5EF4-FFF2-40B4-BE49-F238E27FC236}">
                <a16:creationId xmlns:a16="http://schemas.microsoft.com/office/drawing/2014/main" id="{2686884A-E3B0-47A9-A4D3-9A3EC4C74E64}"/>
              </a:ext>
            </a:extLst>
          </p:cNvPr>
          <p:cNvSpPr txBox="1"/>
          <p:nvPr/>
        </p:nvSpPr>
        <p:spPr>
          <a:xfrm>
            <a:off x="-82192" y="1374893"/>
            <a:ext cx="9205644" cy="2585323"/>
          </a:xfrm>
          <a:prstGeom prst="rect">
            <a:avLst/>
          </a:prstGeom>
          <a:noFill/>
        </p:spPr>
        <p:txBody>
          <a:bodyPr wrap="square">
            <a:spAutoFit/>
          </a:bodyPr>
          <a:lstStyle/>
          <a:p>
            <a:pPr marL="571500" indent="-342900">
              <a:buFont typeface="Wingdings" panose="05000000000000000000" pitchFamily="2" charset="2"/>
              <a:buChar char="Ø"/>
            </a:pPr>
            <a:r>
              <a:rPr lang="en-GB" sz="1800" b="1" dirty="0">
                <a:cs typeface="Times New Roman"/>
              </a:rPr>
              <a:t>GINOP-2.3.4-15-2016-00004 - </a:t>
            </a:r>
            <a:r>
              <a:rPr lang="en-GB" sz="1800" b="1" dirty="0"/>
              <a:t>Establishment of Advanced Materials and Intelligent Technologies HEICC at University of Miskolc </a:t>
            </a:r>
            <a:endParaRPr lang="en-GB" sz="1800" b="1" dirty="0">
              <a:cs typeface="Times New Roman"/>
            </a:endParaRPr>
          </a:p>
          <a:p>
            <a:pPr marL="571500" indent="-342900">
              <a:buFont typeface="Wingdings" panose="05000000000000000000" pitchFamily="2" charset="2"/>
              <a:buChar char="Ø"/>
            </a:pPr>
            <a:endParaRPr lang="en-GB" sz="1800" b="1" dirty="0">
              <a:cs typeface="Times New Roman"/>
            </a:endParaRPr>
          </a:p>
          <a:p>
            <a:pPr marL="571500" indent="-342900">
              <a:buFont typeface="Wingdings" panose="05000000000000000000" pitchFamily="2" charset="2"/>
              <a:buChar char="Ø"/>
            </a:pPr>
            <a:r>
              <a:rPr lang="en-GB" sz="1800" b="1" dirty="0">
                <a:cs typeface="Times New Roman"/>
              </a:rPr>
              <a:t>EFOP-3.4.3-16-2016-00015 - „</a:t>
            </a:r>
            <a:r>
              <a:rPr lang="en-GB" sz="1800" b="1" dirty="0" err="1">
                <a:cs typeface="Times New Roman"/>
              </a:rPr>
              <a:t>Főnix</a:t>
            </a:r>
            <a:r>
              <a:rPr lang="en-GB" sz="1800" b="1" dirty="0">
                <a:cs typeface="Times New Roman"/>
              </a:rPr>
              <a:t> ME” - Renewable University</a:t>
            </a:r>
          </a:p>
          <a:p>
            <a:pPr marL="571500" indent="-342900">
              <a:buFont typeface="Wingdings" panose="05000000000000000000" pitchFamily="2" charset="2"/>
              <a:buChar char="Ø"/>
            </a:pPr>
            <a:endParaRPr lang="en-GB" sz="1800" b="1" dirty="0">
              <a:cs typeface="Times New Roman"/>
            </a:endParaRPr>
          </a:p>
          <a:p>
            <a:pPr marL="571500" indent="-342900">
              <a:buFont typeface="Wingdings" panose="05000000000000000000" pitchFamily="2" charset="2"/>
              <a:buChar char="Ø"/>
            </a:pPr>
            <a:r>
              <a:rPr lang="en-GB" sz="1800" b="1" dirty="0">
                <a:cs typeface="Times New Roman"/>
              </a:rPr>
              <a:t>EFOP-3.6.1-16-2016-00011 - Younger and Renewable University, Innovative Knowledge City</a:t>
            </a:r>
          </a:p>
          <a:p>
            <a:pPr marL="571500" indent="-342900">
              <a:buFont typeface="Wingdings" panose="05000000000000000000" pitchFamily="2" charset="2"/>
              <a:buChar char="Ø"/>
            </a:pPr>
            <a:endParaRPr lang="en-GB" sz="1800" b="1" dirty="0">
              <a:cs typeface="Times New Roman"/>
            </a:endParaRPr>
          </a:p>
          <a:p>
            <a:pPr marL="571500" indent="-342900">
              <a:buFont typeface="Wingdings" panose="05000000000000000000" pitchFamily="2" charset="2"/>
              <a:buChar char="Ø"/>
            </a:pPr>
            <a:r>
              <a:rPr lang="en-GB" sz="1800" b="1" dirty="0">
                <a:cs typeface="Times New Roman"/>
              </a:rPr>
              <a:t>Higher Education Institutional Excellence Program </a:t>
            </a:r>
            <a:r>
              <a:rPr lang="hu-HU" sz="1800" b="1" dirty="0">
                <a:cs typeface="Times New Roman"/>
              </a:rPr>
              <a:t>(</a:t>
            </a:r>
            <a:r>
              <a:rPr lang="en-GB" sz="1800" b="1" dirty="0">
                <a:cs typeface="Times New Roman"/>
              </a:rPr>
              <a:t>2018</a:t>
            </a:r>
            <a:r>
              <a:rPr lang="hu-HU" sz="1800" b="1" dirty="0">
                <a:cs typeface="Times New Roman"/>
              </a:rPr>
              <a:t>-    )</a:t>
            </a:r>
            <a:endParaRPr lang="en-GB" sz="1800" b="1" dirty="0"/>
          </a:p>
        </p:txBody>
      </p:sp>
    </p:spTree>
    <p:extLst>
      <p:ext uri="{BB962C8B-B14F-4D97-AF65-F5344CB8AC3E}">
        <p14:creationId xmlns:p14="http://schemas.microsoft.com/office/powerpoint/2010/main" val="2017629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ím 1">
            <a:extLst>
              <a:ext uri="{FF2B5EF4-FFF2-40B4-BE49-F238E27FC236}">
                <a16:creationId xmlns:a16="http://schemas.microsoft.com/office/drawing/2014/main" id="{DD9EBA2B-53D2-40EB-8C14-D35191DD1D15}"/>
              </a:ext>
            </a:extLst>
          </p:cNvPr>
          <p:cNvSpPr txBox="1">
            <a:spLocks/>
          </p:cNvSpPr>
          <p:nvPr/>
        </p:nvSpPr>
        <p:spPr>
          <a:xfrm>
            <a:off x="975935" y="450448"/>
            <a:ext cx="7265321" cy="401322"/>
          </a:xfrm>
          <a:prstGeom prst="rect">
            <a:avLst/>
          </a:prstGeom>
        </p:spPr>
        <p:txBody>
          <a:bodyPr/>
          <a:lstStyle>
            <a:lvl1pPr algn="ctr" defTabSz="457200" rtl="0" eaLnBrk="1" fontAlgn="base" hangingPunct="1">
              <a:spcBef>
                <a:spcPct val="0"/>
              </a:spcBef>
              <a:spcAft>
                <a:spcPct val="0"/>
              </a:spcAft>
              <a:defRPr sz="4400" kern="1200">
                <a:solidFill>
                  <a:schemeClr val="tx1"/>
                </a:solidFill>
                <a:latin typeface="+mj-lt"/>
                <a:ea typeface="+mj-ea"/>
                <a:cs typeface="+mj-cs"/>
              </a:defRPr>
            </a:lvl1pPr>
            <a:lvl2pPr algn="ctr" defTabSz="457200" rtl="0" eaLnBrk="1" fontAlgn="base" hangingPunct="1">
              <a:spcBef>
                <a:spcPct val="0"/>
              </a:spcBef>
              <a:spcAft>
                <a:spcPct val="0"/>
              </a:spcAft>
              <a:defRPr sz="4400">
                <a:solidFill>
                  <a:schemeClr val="tx1"/>
                </a:solidFill>
                <a:latin typeface="Calibri" pitchFamily="34" charset="0"/>
              </a:defRPr>
            </a:lvl2pPr>
            <a:lvl3pPr algn="ctr" defTabSz="457200" rtl="0" eaLnBrk="1" fontAlgn="base" hangingPunct="1">
              <a:spcBef>
                <a:spcPct val="0"/>
              </a:spcBef>
              <a:spcAft>
                <a:spcPct val="0"/>
              </a:spcAft>
              <a:defRPr sz="4400">
                <a:solidFill>
                  <a:schemeClr val="tx1"/>
                </a:solidFill>
                <a:latin typeface="Calibri" pitchFamily="34" charset="0"/>
              </a:defRPr>
            </a:lvl3pPr>
            <a:lvl4pPr algn="ctr" defTabSz="457200" rtl="0" eaLnBrk="1" fontAlgn="base" hangingPunct="1">
              <a:spcBef>
                <a:spcPct val="0"/>
              </a:spcBef>
              <a:spcAft>
                <a:spcPct val="0"/>
              </a:spcAft>
              <a:defRPr sz="4400">
                <a:solidFill>
                  <a:schemeClr val="tx1"/>
                </a:solidFill>
                <a:latin typeface="Calibri" pitchFamily="34" charset="0"/>
              </a:defRPr>
            </a:lvl4pPr>
            <a:lvl5pPr algn="ctr" defTabSz="457200" rtl="0" eaLnBrk="1" fontAlgn="base" hangingPunct="1">
              <a:spcBef>
                <a:spcPct val="0"/>
              </a:spcBef>
              <a:spcAft>
                <a:spcPct val="0"/>
              </a:spcAft>
              <a:defRPr sz="4400">
                <a:solidFill>
                  <a:schemeClr val="tx1"/>
                </a:solidFill>
                <a:latin typeface="Calibri" pitchFamily="34" charset="0"/>
              </a:defRPr>
            </a:lvl5pPr>
            <a:lvl6pPr marL="457200" algn="ctr" defTabSz="457200" rtl="0" eaLnBrk="1" fontAlgn="base" hangingPunct="1">
              <a:spcBef>
                <a:spcPct val="0"/>
              </a:spcBef>
              <a:spcAft>
                <a:spcPct val="0"/>
              </a:spcAft>
              <a:defRPr sz="4400">
                <a:solidFill>
                  <a:schemeClr val="tx1"/>
                </a:solidFill>
                <a:latin typeface="Calibri" pitchFamily="34" charset="0"/>
              </a:defRPr>
            </a:lvl6pPr>
            <a:lvl7pPr marL="914400" algn="ctr" defTabSz="457200" rtl="0" eaLnBrk="1" fontAlgn="base" hangingPunct="1">
              <a:spcBef>
                <a:spcPct val="0"/>
              </a:spcBef>
              <a:spcAft>
                <a:spcPct val="0"/>
              </a:spcAft>
              <a:defRPr sz="4400">
                <a:solidFill>
                  <a:schemeClr val="tx1"/>
                </a:solidFill>
                <a:latin typeface="Calibri" pitchFamily="34" charset="0"/>
              </a:defRPr>
            </a:lvl7pPr>
            <a:lvl8pPr marL="1371600" algn="ctr" defTabSz="457200" rtl="0" eaLnBrk="1" fontAlgn="base" hangingPunct="1">
              <a:spcBef>
                <a:spcPct val="0"/>
              </a:spcBef>
              <a:spcAft>
                <a:spcPct val="0"/>
              </a:spcAft>
              <a:defRPr sz="4400">
                <a:solidFill>
                  <a:schemeClr val="tx1"/>
                </a:solidFill>
                <a:latin typeface="Calibri" pitchFamily="34" charset="0"/>
              </a:defRPr>
            </a:lvl8pPr>
            <a:lvl9pPr marL="1828800" algn="ctr" defTabSz="457200" rtl="0" eaLnBrk="1" fontAlgn="base" hangingPunct="1">
              <a:spcBef>
                <a:spcPct val="0"/>
              </a:spcBef>
              <a:spcAft>
                <a:spcPct val="0"/>
              </a:spcAft>
              <a:defRPr sz="4400">
                <a:solidFill>
                  <a:schemeClr val="tx1"/>
                </a:solidFill>
                <a:latin typeface="Calibri"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all" spc="0" normalizeH="0" noProof="0" dirty="0">
                <a:ln>
                  <a:noFill/>
                </a:ln>
                <a:solidFill>
                  <a:srgbClr val="0E5B87"/>
                </a:solidFill>
                <a:effectLst/>
                <a:uLnTx/>
                <a:uFillTx/>
                <a:latin typeface="Arial" panose="020B0604020202020204" pitchFamily="34" charset="0"/>
                <a:ea typeface="+mj-ea"/>
                <a:cs typeface="Arial" panose="020B0604020202020204" pitchFamily="34" charset="0"/>
              </a:rPr>
              <a:t>Research Development Innovation</a:t>
            </a:r>
          </a:p>
        </p:txBody>
      </p:sp>
      <p:pic>
        <p:nvPicPr>
          <p:cNvPr id="17" name="Kép 16">
            <a:extLst>
              <a:ext uri="{FF2B5EF4-FFF2-40B4-BE49-F238E27FC236}">
                <a16:creationId xmlns:a16="http://schemas.microsoft.com/office/drawing/2014/main" id="{68719CA0-1A74-4A57-A5F7-065CFB9F889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282353" y="173906"/>
            <a:ext cx="861647" cy="897204"/>
          </a:xfrm>
          <a:prstGeom prst="rect">
            <a:avLst/>
          </a:prstGeom>
        </p:spPr>
      </p:pic>
      <p:graphicFrame>
        <p:nvGraphicFramePr>
          <p:cNvPr id="21" name="Táblázat 20">
            <a:extLst>
              <a:ext uri="{FF2B5EF4-FFF2-40B4-BE49-F238E27FC236}">
                <a16:creationId xmlns:a16="http://schemas.microsoft.com/office/drawing/2014/main" id="{8030D8D0-E802-4F38-B3B8-7C9E532054F2}"/>
              </a:ext>
            </a:extLst>
          </p:cNvPr>
          <p:cNvGraphicFramePr>
            <a:graphicFrameLocks noGrp="1"/>
          </p:cNvGraphicFramePr>
          <p:nvPr>
            <p:extLst>
              <p:ext uri="{D42A27DB-BD31-4B8C-83A1-F6EECF244321}">
                <p14:modId xmlns:p14="http://schemas.microsoft.com/office/powerpoint/2010/main" val="3585573123"/>
              </p:ext>
            </p:extLst>
          </p:nvPr>
        </p:nvGraphicFramePr>
        <p:xfrm>
          <a:off x="221378" y="1090513"/>
          <a:ext cx="8758991" cy="4808411"/>
        </p:xfrm>
        <a:graphic>
          <a:graphicData uri="http://schemas.openxmlformats.org/drawingml/2006/table">
            <a:tbl>
              <a:tblPr firstRow="1" firstCol="1" bandRow="1">
                <a:tableStyleId>{5C22544A-7EE6-4342-B048-85BDC9FD1C3A}</a:tableStyleId>
              </a:tblPr>
              <a:tblGrid>
                <a:gridCol w="4546426">
                  <a:extLst>
                    <a:ext uri="{9D8B030D-6E8A-4147-A177-3AD203B41FA5}">
                      <a16:colId xmlns:a16="http://schemas.microsoft.com/office/drawing/2014/main" val="3797150056"/>
                    </a:ext>
                  </a:extLst>
                </a:gridCol>
                <a:gridCol w="4212565">
                  <a:extLst>
                    <a:ext uri="{9D8B030D-6E8A-4147-A177-3AD203B41FA5}">
                      <a16:colId xmlns:a16="http://schemas.microsoft.com/office/drawing/2014/main" val="3776617638"/>
                    </a:ext>
                  </a:extLst>
                </a:gridCol>
              </a:tblGrid>
              <a:tr h="769261">
                <a:tc>
                  <a:txBody>
                    <a:bodyPr/>
                    <a:lstStyle/>
                    <a:p>
                      <a:pPr algn="just">
                        <a:lnSpc>
                          <a:spcPct val="110000"/>
                        </a:lnSpc>
                        <a:spcBef>
                          <a:spcPts val="500"/>
                        </a:spcBef>
                        <a:spcAft>
                          <a:spcPts val="600"/>
                        </a:spcAft>
                      </a:pPr>
                      <a:r>
                        <a:rPr lang="en-GB" sz="1600" noProof="0" dirty="0">
                          <a:effectLst/>
                        </a:rPr>
                        <a:t>Excellence Centre: Mechatronics and Logistics (3KK)</a:t>
                      </a:r>
                    </a:p>
                    <a:p>
                      <a:pPr algn="just">
                        <a:lnSpc>
                          <a:spcPct val="110000"/>
                        </a:lnSpc>
                        <a:spcBef>
                          <a:spcPts val="500"/>
                        </a:spcBef>
                        <a:spcAft>
                          <a:spcPts val="600"/>
                        </a:spcAft>
                      </a:pPr>
                      <a:r>
                        <a:rPr lang="en-GB" sz="1600" noProof="0" dirty="0">
                          <a:effectLst/>
                        </a:rPr>
                        <a:t> </a:t>
                      </a:r>
                      <a:endParaRPr lang="en-GB" sz="1600" noProof="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0000"/>
                        </a:lnSpc>
                        <a:spcBef>
                          <a:spcPts val="500"/>
                        </a:spcBef>
                        <a:spcAft>
                          <a:spcPts val="600"/>
                        </a:spcAft>
                      </a:pPr>
                      <a:r>
                        <a:rPr lang="en-GB" sz="1600" b="1" noProof="0" dirty="0">
                          <a:solidFill>
                            <a:schemeClr val="tx1"/>
                          </a:solidFill>
                          <a:effectLst/>
                        </a:rPr>
                        <a:t>Excellence Centre: Innovative Automotive, Mechanical, Power Engineering and Technological (4KK)</a:t>
                      </a:r>
                      <a:endParaRPr lang="en-GB" sz="1600" b="1" noProof="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accent3">
                        <a:lumMod val="40000"/>
                        <a:lumOff val="60000"/>
                      </a:schemeClr>
                    </a:solidFill>
                  </a:tcPr>
                </a:tc>
                <a:extLst>
                  <a:ext uri="{0D108BD9-81ED-4DB2-BD59-A6C34878D82A}">
                    <a16:rowId xmlns:a16="http://schemas.microsoft.com/office/drawing/2014/main" val="4148929693"/>
                  </a:ext>
                </a:extLst>
              </a:tr>
              <a:tr h="3566181">
                <a:tc>
                  <a:txBody>
                    <a:bodyPr/>
                    <a:lstStyle/>
                    <a:p>
                      <a:pPr algn="just">
                        <a:lnSpc>
                          <a:spcPct val="110000"/>
                        </a:lnSpc>
                        <a:spcBef>
                          <a:spcPts val="500"/>
                        </a:spcBef>
                        <a:spcAft>
                          <a:spcPts val="600"/>
                        </a:spcAft>
                      </a:pPr>
                      <a:r>
                        <a:rPr lang="en-GB" sz="1400" i="1" noProof="0" dirty="0">
                          <a:effectLst/>
                        </a:rPr>
                        <a:t>Scientific Workshops:</a:t>
                      </a:r>
                    </a:p>
                    <a:p>
                      <a:pPr marL="285750" indent="-285750" algn="just">
                        <a:lnSpc>
                          <a:spcPct val="110000"/>
                        </a:lnSpc>
                        <a:spcBef>
                          <a:spcPts val="500"/>
                        </a:spcBef>
                        <a:spcAft>
                          <a:spcPts val="600"/>
                        </a:spcAft>
                        <a:buFont typeface="Arial" panose="020B0604020202020204" pitchFamily="34" charset="0"/>
                        <a:buChar char="•"/>
                      </a:pPr>
                      <a:r>
                        <a:rPr lang="en-GB" sz="1400" noProof="0" dirty="0">
                          <a:effectLst/>
                        </a:rPr>
                        <a:t>Research and development of mechatronic systems and components</a:t>
                      </a:r>
                    </a:p>
                    <a:p>
                      <a:pPr marL="285750" indent="-285750" algn="just">
                        <a:lnSpc>
                          <a:spcPct val="110000"/>
                        </a:lnSpc>
                        <a:spcBef>
                          <a:spcPts val="500"/>
                        </a:spcBef>
                        <a:spcAft>
                          <a:spcPts val="600"/>
                        </a:spcAft>
                        <a:buFont typeface="Arial" panose="020B0604020202020204" pitchFamily="34" charset="0"/>
                        <a:buChar char="•"/>
                      </a:pPr>
                      <a:r>
                        <a:rPr lang="en-GB" sz="1400" noProof="0" dirty="0">
                          <a:effectLst/>
                        </a:rPr>
                        <a:t>Research and methods for increasing the efficiency of logistics systems</a:t>
                      </a:r>
                    </a:p>
                    <a:p>
                      <a:pPr marL="285750" indent="-285750" algn="just">
                        <a:lnSpc>
                          <a:spcPct val="110000"/>
                        </a:lnSpc>
                        <a:spcBef>
                          <a:spcPts val="500"/>
                        </a:spcBef>
                        <a:spcAft>
                          <a:spcPts val="600"/>
                        </a:spcAft>
                        <a:buFont typeface="Arial" panose="020B0604020202020204" pitchFamily="34" charset="0"/>
                        <a:buChar char="•"/>
                      </a:pPr>
                      <a:r>
                        <a:rPr lang="en-GB" sz="1400" noProof="0" dirty="0">
                          <a:effectLst/>
                        </a:rPr>
                        <a:t>Industrial automation and communication</a:t>
                      </a:r>
                    </a:p>
                    <a:p>
                      <a:pPr marL="285750" indent="-285750" algn="just">
                        <a:lnSpc>
                          <a:spcPct val="110000"/>
                        </a:lnSpc>
                        <a:spcBef>
                          <a:spcPts val="500"/>
                        </a:spcBef>
                        <a:spcAft>
                          <a:spcPts val="600"/>
                        </a:spcAft>
                        <a:buFont typeface="Arial" panose="020B0604020202020204" pitchFamily="34" charset="0"/>
                        <a:buChar char="•"/>
                      </a:pPr>
                      <a:r>
                        <a:rPr lang="en-GB" sz="1400" noProof="0" dirty="0">
                          <a:effectLst/>
                        </a:rPr>
                        <a:t>Information sciences</a:t>
                      </a:r>
                      <a:endParaRPr lang="en-GB" sz="1400" noProof="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0000"/>
                        </a:lnSpc>
                        <a:spcBef>
                          <a:spcPts val="500"/>
                        </a:spcBef>
                        <a:spcAft>
                          <a:spcPts val="600"/>
                        </a:spcAft>
                      </a:pPr>
                      <a:r>
                        <a:rPr lang="en-GB" sz="1400" b="1" i="1" noProof="0" dirty="0">
                          <a:effectLst/>
                        </a:rPr>
                        <a:t>Scientific Workshops:</a:t>
                      </a:r>
                    </a:p>
                    <a:p>
                      <a:pPr marL="285750" indent="-285750" algn="just">
                        <a:lnSpc>
                          <a:spcPct val="110000"/>
                        </a:lnSpc>
                        <a:spcBef>
                          <a:spcPts val="500"/>
                        </a:spcBef>
                        <a:spcAft>
                          <a:spcPts val="600"/>
                        </a:spcAft>
                        <a:buFont typeface="Arial" panose="020B0604020202020204" pitchFamily="34" charset="0"/>
                        <a:buChar char="•"/>
                      </a:pPr>
                      <a:r>
                        <a:rPr lang="en-GB" sz="1400" b="1" noProof="0" dirty="0">
                          <a:effectLst/>
                        </a:rPr>
                        <a:t>Applied mechanical researches</a:t>
                      </a:r>
                    </a:p>
                    <a:p>
                      <a:pPr marL="285750" indent="-285750" algn="just">
                        <a:lnSpc>
                          <a:spcPct val="110000"/>
                        </a:lnSpc>
                        <a:spcBef>
                          <a:spcPts val="500"/>
                        </a:spcBef>
                        <a:spcAft>
                          <a:spcPts val="600"/>
                        </a:spcAft>
                        <a:buFont typeface="Arial" panose="020B0604020202020204" pitchFamily="34" charset="0"/>
                        <a:buChar char="•"/>
                      </a:pPr>
                      <a:r>
                        <a:rPr lang="en-GB" sz="1400" b="1" noProof="0" dirty="0">
                          <a:effectLst/>
                        </a:rPr>
                        <a:t>Flow and heat engineering, experimental and numerical tests</a:t>
                      </a:r>
                    </a:p>
                    <a:p>
                      <a:pPr marL="285750" indent="-285750" algn="just">
                        <a:lnSpc>
                          <a:spcPct val="110000"/>
                        </a:lnSpc>
                        <a:spcBef>
                          <a:spcPts val="500"/>
                        </a:spcBef>
                        <a:spcAft>
                          <a:spcPts val="600"/>
                        </a:spcAft>
                        <a:buFont typeface="Arial" panose="020B0604020202020204" pitchFamily="34" charset="0"/>
                        <a:buChar char="•"/>
                      </a:pPr>
                      <a:r>
                        <a:rPr lang="en-GB" sz="1400" b="1" noProof="0" dirty="0">
                          <a:effectLst/>
                        </a:rPr>
                        <a:t>Innovative material technologies</a:t>
                      </a:r>
                    </a:p>
                    <a:p>
                      <a:pPr marL="285750" indent="-285750" algn="just">
                        <a:lnSpc>
                          <a:spcPct val="110000"/>
                        </a:lnSpc>
                        <a:spcBef>
                          <a:spcPts val="500"/>
                        </a:spcBef>
                        <a:spcAft>
                          <a:spcPts val="600"/>
                        </a:spcAft>
                        <a:buFont typeface="Arial" panose="020B0604020202020204" pitchFamily="34" charset="0"/>
                        <a:buChar char="•"/>
                      </a:pPr>
                      <a:r>
                        <a:rPr lang="en-GB" sz="1400" b="1" noProof="0" dirty="0">
                          <a:effectLst/>
                        </a:rPr>
                        <a:t>Innovative mechanical product development</a:t>
                      </a:r>
                    </a:p>
                    <a:p>
                      <a:pPr marL="285750" indent="-285750" algn="just">
                        <a:lnSpc>
                          <a:spcPct val="110000"/>
                        </a:lnSpc>
                        <a:spcBef>
                          <a:spcPts val="500"/>
                        </a:spcBef>
                        <a:spcAft>
                          <a:spcPts val="600"/>
                        </a:spcAft>
                        <a:buFont typeface="Arial" panose="020B0604020202020204" pitchFamily="34" charset="0"/>
                        <a:buChar char="•"/>
                      </a:pPr>
                      <a:r>
                        <a:rPr lang="en-GB" sz="1400" b="1" noProof="0" dirty="0">
                          <a:effectLst/>
                        </a:rPr>
                        <a:t>Developing innovative environmentally friendly technologies, increasing energy efficiency and security</a:t>
                      </a:r>
                    </a:p>
                    <a:p>
                      <a:pPr marL="285750" indent="-285750" algn="just">
                        <a:lnSpc>
                          <a:spcPct val="110000"/>
                        </a:lnSpc>
                        <a:spcBef>
                          <a:spcPts val="500"/>
                        </a:spcBef>
                        <a:spcAft>
                          <a:spcPts val="600"/>
                        </a:spcAft>
                        <a:buFont typeface="Arial" panose="020B0604020202020204" pitchFamily="34" charset="0"/>
                        <a:buChar char="•"/>
                      </a:pPr>
                      <a:r>
                        <a:rPr lang="en-GB" sz="1400" b="1" noProof="0" dirty="0">
                          <a:effectLst/>
                        </a:rPr>
                        <a:t>Automotive and mechanical manufacturing technologies</a:t>
                      </a:r>
                    </a:p>
                    <a:p>
                      <a:pPr marL="285750" indent="-285750" algn="just">
                        <a:lnSpc>
                          <a:spcPct val="110000"/>
                        </a:lnSpc>
                        <a:spcBef>
                          <a:spcPts val="500"/>
                        </a:spcBef>
                        <a:spcAft>
                          <a:spcPts val="600"/>
                        </a:spcAft>
                        <a:buFont typeface="Arial" panose="020B0604020202020204" pitchFamily="34" charset="0"/>
                        <a:buChar char="•"/>
                      </a:pPr>
                      <a:r>
                        <a:rPr lang="en-GB" sz="1400" b="1" noProof="0" dirty="0">
                          <a:effectLst/>
                        </a:rPr>
                        <a:t>Optimal scaling of engineering bracket and frame structures</a:t>
                      </a:r>
                      <a:endParaRPr lang="en-GB" sz="1400" b="1" noProof="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accent3">
                        <a:lumMod val="40000"/>
                        <a:lumOff val="60000"/>
                      </a:schemeClr>
                    </a:solidFill>
                  </a:tcPr>
                </a:tc>
                <a:extLst>
                  <a:ext uri="{0D108BD9-81ED-4DB2-BD59-A6C34878D82A}">
                    <a16:rowId xmlns:a16="http://schemas.microsoft.com/office/drawing/2014/main" val="4289541250"/>
                  </a:ext>
                </a:extLst>
              </a:tr>
            </a:tbl>
          </a:graphicData>
        </a:graphic>
      </p:graphicFrame>
    </p:spTree>
    <p:extLst>
      <p:ext uri="{BB962C8B-B14F-4D97-AF65-F5344CB8AC3E}">
        <p14:creationId xmlns:p14="http://schemas.microsoft.com/office/powerpoint/2010/main" val="31741742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ím 1">
            <a:extLst>
              <a:ext uri="{FF2B5EF4-FFF2-40B4-BE49-F238E27FC236}">
                <a16:creationId xmlns:a16="http://schemas.microsoft.com/office/drawing/2014/main" id="{DD9EBA2B-53D2-40EB-8C14-D35191DD1D15}"/>
              </a:ext>
            </a:extLst>
          </p:cNvPr>
          <p:cNvSpPr txBox="1">
            <a:spLocks/>
          </p:cNvSpPr>
          <p:nvPr/>
        </p:nvSpPr>
        <p:spPr>
          <a:xfrm>
            <a:off x="975935" y="450448"/>
            <a:ext cx="7265321" cy="401322"/>
          </a:xfrm>
          <a:prstGeom prst="rect">
            <a:avLst/>
          </a:prstGeom>
        </p:spPr>
        <p:txBody>
          <a:bodyPr/>
          <a:lstStyle>
            <a:lvl1pPr algn="ctr" defTabSz="457200" rtl="0" eaLnBrk="1" fontAlgn="base" hangingPunct="1">
              <a:spcBef>
                <a:spcPct val="0"/>
              </a:spcBef>
              <a:spcAft>
                <a:spcPct val="0"/>
              </a:spcAft>
              <a:defRPr sz="4400" kern="1200">
                <a:solidFill>
                  <a:schemeClr val="tx1"/>
                </a:solidFill>
                <a:latin typeface="+mj-lt"/>
                <a:ea typeface="+mj-ea"/>
                <a:cs typeface="+mj-cs"/>
              </a:defRPr>
            </a:lvl1pPr>
            <a:lvl2pPr algn="ctr" defTabSz="457200" rtl="0" eaLnBrk="1" fontAlgn="base" hangingPunct="1">
              <a:spcBef>
                <a:spcPct val="0"/>
              </a:spcBef>
              <a:spcAft>
                <a:spcPct val="0"/>
              </a:spcAft>
              <a:defRPr sz="4400">
                <a:solidFill>
                  <a:schemeClr val="tx1"/>
                </a:solidFill>
                <a:latin typeface="Calibri" pitchFamily="34" charset="0"/>
              </a:defRPr>
            </a:lvl2pPr>
            <a:lvl3pPr algn="ctr" defTabSz="457200" rtl="0" eaLnBrk="1" fontAlgn="base" hangingPunct="1">
              <a:spcBef>
                <a:spcPct val="0"/>
              </a:spcBef>
              <a:spcAft>
                <a:spcPct val="0"/>
              </a:spcAft>
              <a:defRPr sz="4400">
                <a:solidFill>
                  <a:schemeClr val="tx1"/>
                </a:solidFill>
                <a:latin typeface="Calibri" pitchFamily="34" charset="0"/>
              </a:defRPr>
            </a:lvl3pPr>
            <a:lvl4pPr algn="ctr" defTabSz="457200" rtl="0" eaLnBrk="1" fontAlgn="base" hangingPunct="1">
              <a:spcBef>
                <a:spcPct val="0"/>
              </a:spcBef>
              <a:spcAft>
                <a:spcPct val="0"/>
              </a:spcAft>
              <a:defRPr sz="4400">
                <a:solidFill>
                  <a:schemeClr val="tx1"/>
                </a:solidFill>
                <a:latin typeface="Calibri" pitchFamily="34" charset="0"/>
              </a:defRPr>
            </a:lvl4pPr>
            <a:lvl5pPr algn="ctr" defTabSz="457200" rtl="0" eaLnBrk="1" fontAlgn="base" hangingPunct="1">
              <a:spcBef>
                <a:spcPct val="0"/>
              </a:spcBef>
              <a:spcAft>
                <a:spcPct val="0"/>
              </a:spcAft>
              <a:defRPr sz="4400">
                <a:solidFill>
                  <a:schemeClr val="tx1"/>
                </a:solidFill>
                <a:latin typeface="Calibri" pitchFamily="34" charset="0"/>
              </a:defRPr>
            </a:lvl5pPr>
            <a:lvl6pPr marL="457200" algn="ctr" defTabSz="457200" rtl="0" eaLnBrk="1" fontAlgn="base" hangingPunct="1">
              <a:spcBef>
                <a:spcPct val="0"/>
              </a:spcBef>
              <a:spcAft>
                <a:spcPct val="0"/>
              </a:spcAft>
              <a:defRPr sz="4400">
                <a:solidFill>
                  <a:schemeClr val="tx1"/>
                </a:solidFill>
                <a:latin typeface="Calibri" pitchFamily="34" charset="0"/>
              </a:defRPr>
            </a:lvl6pPr>
            <a:lvl7pPr marL="914400" algn="ctr" defTabSz="457200" rtl="0" eaLnBrk="1" fontAlgn="base" hangingPunct="1">
              <a:spcBef>
                <a:spcPct val="0"/>
              </a:spcBef>
              <a:spcAft>
                <a:spcPct val="0"/>
              </a:spcAft>
              <a:defRPr sz="4400">
                <a:solidFill>
                  <a:schemeClr val="tx1"/>
                </a:solidFill>
                <a:latin typeface="Calibri" pitchFamily="34" charset="0"/>
              </a:defRPr>
            </a:lvl7pPr>
            <a:lvl8pPr marL="1371600" algn="ctr" defTabSz="457200" rtl="0" eaLnBrk="1" fontAlgn="base" hangingPunct="1">
              <a:spcBef>
                <a:spcPct val="0"/>
              </a:spcBef>
              <a:spcAft>
                <a:spcPct val="0"/>
              </a:spcAft>
              <a:defRPr sz="4400">
                <a:solidFill>
                  <a:schemeClr val="tx1"/>
                </a:solidFill>
                <a:latin typeface="Calibri" pitchFamily="34" charset="0"/>
              </a:defRPr>
            </a:lvl8pPr>
            <a:lvl9pPr marL="1828800" algn="ctr" defTabSz="457200" rtl="0" eaLnBrk="1" fontAlgn="base" hangingPunct="1">
              <a:spcBef>
                <a:spcPct val="0"/>
              </a:spcBef>
              <a:spcAft>
                <a:spcPct val="0"/>
              </a:spcAft>
              <a:defRPr sz="4400">
                <a:solidFill>
                  <a:schemeClr val="tx1"/>
                </a:solidFill>
                <a:latin typeface="Calibri"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all" spc="0" normalizeH="0" noProof="0" dirty="0">
                <a:ln>
                  <a:noFill/>
                </a:ln>
                <a:solidFill>
                  <a:srgbClr val="0E5B87"/>
                </a:solidFill>
                <a:effectLst/>
                <a:uLnTx/>
                <a:uFillTx/>
                <a:latin typeface="Arial" panose="020B0604020202020204" pitchFamily="34" charset="0"/>
                <a:ea typeface="+mj-ea"/>
                <a:cs typeface="Arial" panose="020B0604020202020204" pitchFamily="34" charset="0"/>
              </a:rPr>
              <a:t>Student Competitions</a:t>
            </a:r>
          </a:p>
        </p:txBody>
      </p:sp>
      <p:pic>
        <p:nvPicPr>
          <p:cNvPr id="17" name="Kép 16">
            <a:extLst>
              <a:ext uri="{FF2B5EF4-FFF2-40B4-BE49-F238E27FC236}">
                <a16:creationId xmlns:a16="http://schemas.microsoft.com/office/drawing/2014/main" id="{68719CA0-1A74-4A57-A5F7-065CFB9F889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282353" y="173906"/>
            <a:ext cx="861647" cy="897204"/>
          </a:xfrm>
          <a:prstGeom prst="rect">
            <a:avLst/>
          </a:prstGeom>
        </p:spPr>
      </p:pic>
      <p:pic>
        <p:nvPicPr>
          <p:cNvPr id="4" name="Picture 2" descr="Team Picture - Formula Racing Miskolc">
            <a:extLst>
              <a:ext uri="{FF2B5EF4-FFF2-40B4-BE49-F238E27FC236}">
                <a16:creationId xmlns:a16="http://schemas.microsoft.com/office/drawing/2014/main" id="{840E8FFF-F631-49D5-86BF-B9A88C11646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0058" y="1590406"/>
            <a:ext cx="5431979" cy="3495302"/>
          </a:xfrm>
          <a:prstGeom prst="rect">
            <a:avLst/>
          </a:prstGeom>
          <a:noFill/>
          <a:extLst>
            <a:ext uri="{909E8E84-426E-40DD-AFC4-6F175D3DCCD1}">
              <a14:hiddenFill xmlns:a14="http://schemas.microsoft.com/office/drawing/2010/main">
                <a:solidFill>
                  <a:srgbClr val="FFFFFF"/>
                </a:solidFill>
              </a14:hiddenFill>
            </a:ext>
          </a:extLst>
        </p:spPr>
      </p:pic>
      <p:sp>
        <p:nvSpPr>
          <p:cNvPr id="5" name="Téglalap 4">
            <a:extLst>
              <a:ext uri="{FF2B5EF4-FFF2-40B4-BE49-F238E27FC236}">
                <a16:creationId xmlns:a16="http://schemas.microsoft.com/office/drawing/2014/main" id="{8379CBCB-F66D-4E20-8590-58A860F9CD57}"/>
              </a:ext>
            </a:extLst>
          </p:cNvPr>
          <p:cNvSpPr/>
          <p:nvPr/>
        </p:nvSpPr>
        <p:spPr>
          <a:xfrm>
            <a:off x="975935" y="5085708"/>
            <a:ext cx="2927404" cy="369332"/>
          </a:xfrm>
          <a:prstGeom prst="rect">
            <a:avLst/>
          </a:prstGeom>
        </p:spPr>
        <p:txBody>
          <a:bodyPr wrap="none">
            <a:spAutoFit/>
          </a:bodyPr>
          <a:lstStyle/>
          <a:p>
            <a:r>
              <a:rPr lang="hu-HU" altLang="hu-HU" b="1" dirty="0">
                <a:effectLst>
                  <a:glow rad="228600">
                    <a:schemeClr val="accent4">
                      <a:satMod val="175000"/>
                      <a:alpha val="40000"/>
                    </a:schemeClr>
                  </a:glow>
                </a:effectLst>
                <a:latin typeface="Arial" panose="020B0604020202020204" pitchFamily="34" charset="0"/>
                <a:cs typeface="Arial" panose="020B0604020202020204" pitchFamily="34" charset="0"/>
              </a:rPr>
              <a:t>Formula </a:t>
            </a:r>
            <a:r>
              <a:rPr lang="hu-HU" altLang="hu-HU" b="1" dirty="0" err="1">
                <a:effectLst>
                  <a:glow rad="228600">
                    <a:schemeClr val="accent4">
                      <a:satMod val="175000"/>
                      <a:alpha val="40000"/>
                    </a:schemeClr>
                  </a:glow>
                </a:effectLst>
                <a:latin typeface="Arial" panose="020B0604020202020204" pitchFamily="34" charset="0"/>
                <a:cs typeface="Arial" panose="020B0604020202020204" pitchFamily="34" charset="0"/>
              </a:rPr>
              <a:t>Racing</a:t>
            </a:r>
            <a:r>
              <a:rPr lang="hu-HU" altLang="hu-HU" b="1" dirty="0">
                <a:effectLst>
                  <a:glow rad="228600">
                    <a:schemeClr val="accent4">
                      <a:satMod val="175000"/>
                      <a:alpha val="40000"/>
                    </a:schemeClr>
                  </a:glow>
                </a:effectLst>
                <a:latin typeface="Arial" panose="020B0604020202020204" pitchFamily="34" charset="0"/>
                <a:cs typeface="Arial" panose="020B0604020202020204" pitchFamily="34" charset="0"/>
              </a:rPr>
              <a:t> Miskolc</a:t>
            </a:r>
          </a:p>
        </p:txBody>
      </p:sp>
      <p:grpSp>
        <p:nvGrpSpPr>
          <p:cNvPr id="6" name="Csoportba foglalás 5">
            <a:extLst>
              <a:ext uri="{FF2B5EF4-FFF2-40B4-BE49-F238E27FC236}">
                <a16:creationId xmlns:a16="http://schemas.microsoft.com/office/drawing/2014/main" id="{5B7354FF-F189-45EA-9C37-4939841BE432}"/>
              </a:ext>
            </a:extLst>
          </p:cNvPr>
          <p:cNvGrpSpPr/>
          <p:nvPr/>
        </p:nvGrpSpPr>
        <p:grpSpPr>
          <a:xfrm>
            <a:off x="5699105" y="1354101"/>
            <a:ext cx="3126394" cy="2596891"/>
            <a:chOff x="1822785" y="1196140"/>
            <a:chExt cx="3964405" cy="2790603"/>
          </a:xfrm>
        </p:grpSpPr>
        <p:pic>
          <p:nvPicPr>
            <p:cNvPr id="7" name="Picture 7">
              <a:extLst>
                <a:ext uri="{FF2B5EF4-FFF2-40B4-BE49-F238E27FC236}">
                  <a16:creationId xmlns:a16="http://schemas.microsoft.com/office/drawing/2014/main" id="{AA4B23BE-D90C-4A81-9C58-2D6334EDB198}"/>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822785" y="1196140"/>
              <a:ext cx="3964405" cy="2563648"/>
            </a:xfrm>
            <a:prstGeom prst="rect">
              <a:avLst/>
            </a:prstGeom>
            <a:noFill/>
            <a:ln w="9525" cap="flat" cmpd="sng" algn="ctr">
              <a:noFill/>
              <a:prstDash val="solid"/>
              <a:miter lim="800000"/>
              <a:headEnd/>
              <a:tailEnd/>
            </a:ln>
            <a:effectLst>
              <a:softEdge rad="63500"/>
            </a:effectLst>
          </p:spPr>
        </p:pic>
        <p:sp>
          <p:nvSpPr>
            <p:cNvPr id="8" name="Téglalap 5">
              <a:extLst>
                <a:ext uri="{FF2B5EF4-FFF2-40B4-BE49-F238E27FC236}">
                  <a16:creationId xmlns:a16="http://schemas.microsoft.com/office/drawing/2014/main" id="{00E7D284-2F1D-4B79-BBB7-184741B2DD0A}"/>
                </a:ext>
              </a:extLst>
            </p:cNvPr>
            <p:cNvSpPr>
              <a:spLocks noChangeArrowheads="1"/>
            </p:cNvSpPr>
            <p:nvPr/>
          </p:nvSpPr>
          <p:spPr bwMode="auto">
            <a:xfrm>
              <a:off x="1864895" y="3678966"/>
              <a:ext cx="3898231" cy="307777"/>
            </a:xfrm>
            <a:prstGeom prst="rect">
              <a:avLst/>
            </a:prstGeom>
            <a:noFill/>
            <a:ln w="9525">
              <a:noFill/>
              <a:miter lim="800000"/>
              <a:headEnd/>
              <a:tailEnd/>
            </a:ln>
          </p:spPr>
          <p:txBody>
            <a:bodyPr wrap="square">
              <a:spAutoFit/>
            </a:bodyPr>
            <a:lstStyle/>
            <a:p>
              <a:pPr eaLnBrk="1" hangingPunct="1"/>
              <a:r>
                <a:rPr lang="hu-HU" altLang="hu-HU" sz="1400" b="1" u="none" dirty="0" err="1">
                  <a:effectLst>
                    <a:glow rad="228600">
                      <a:schemeClr val="accent4">
                        <a:satMod val="175000"/>
                        <a:alpha val="40000"/>
                      </a:schemeClr>
                    </a:glow>
                  </a:effectLst>
                  <a:latin typeface="Arial" panose="020B0604020202020204" pitchFamily="34" charset="0"/>
                  <a:cs typeface="Arial" panose="020B0604020202020204" pitchFamily="34" charset="0"/>
                </a:rPr>
                <a:t>Go-Kart</a:t>
              </a:r>
              <a:r>
                <a:rPr lang="hu-HU" altLang="hu-HU" sz="1400" b="1" u="none" dirty="0">
                  <a:effectLst>
                    <a:glow rad="228600">
                      <a:schemeClr val="accent4">
                        <a:satMod val="175000"/>
                        <a:alpha val="40000"/>
                      </a:schemeClr>
                    </a:glow>
                  </a:effectLst>
                  <a:latin typeface="Arial" panose="020B0604020202020204" pitchFamily="34" charset="0"/>
                  <a:cs typeface="Arial" panose="020B0604020202020204" pitchFamily="34" charset="0"/>
                </a:rPr>
                <a:t> Go-Bosch!</a:t>
              </a:r>
            </a:p>
          </p:txBody>
        </p:sp>
      </p:grpSp>
      <p:grpSp>
        <p:nvGrpSpPr>
          <p:cNvPr id="9" name="Csoportba foglalás 8">
            <a:extLst>
              <a:ext uri="{FF2B5EF4-FFF2-40B4-BE49-F238E27FC236}">
                <a16:creationId xmlns:a16="http://schemas.microsoft.com/office/drawing/2014/main" id="{F7BCD977-B5A9-4499-9B82-690379BD7B41}"/>
              </a:ext>
            </a:extLst>
          </p:cNvPr>
          <p:cNvGrpSpPr/>
          <p:nvPr/>
        </p:nvGrpSpPr>
        <p:grpSpPr>
          <a:xfrm>
            <a:off x="5699105" y="4320728"/>
            <a:ext cx="3342152" cy="1195953"/>
            <a:chOff x="1970049" y="3320715"/>
            <a:chExt cx="3961522" cy="1251283"/>
          </a:xfrm>
        </p:grpSpPr>
        <p:pic>
          <p:nvPicPr>
            <p:cNvPr id="10" name="Picture 9">
              <a:extLst>
                <a:ext uri="{FF2B5EF4-FFF2-40B4-BE49-F238E27FC236}">
                  <a16:creationId xmlns:a16="http://schemas.microsoft.com/office/drawing/2014/main" id="{5D8D67EB-0D2A-4583-B4EF-E3699E1E5030}"/>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970049" y="3320715"/>
              <a:ext cx="3961522" cy="1251283"/>
            </a:xfrm>
            <a:prstGeom prst="rect">
              <a:avLst/>
            </a:prstGeom>
            <a:noFill/>
            <a:ln w="9525" cap="flat" cmpd="sng" algn="ctr">
              <a:noFill/>
              <a:prstDash val="solid"/>
              <a:miter lim="800000"/>
              <a:headEnd/>
              <a:tailEnd/>
            </a:ln>
            <a:effectLst>
              <a:softEdge rad="63500"/>
            </a:effectLst>
          </p:spPr>
        </p:pic>
        <p:sp>
          <p:nvSpPr>
            <p:cNvPr id="11" name="Téglalap 5">
              <a:extLst>
                <a:ext uri="{FF2B5EF4-FFF2-40B4-BE49-F238E27FC236}">
                  <a16:creationId xmlns:a16="http://schemas.microsoft.com/office/drawing/2014/main" id="{213E4C98-1864-4BDF-A864-08593E0B9FBF}"/>
                </a:ext>
              </a:extLst>
            </p:cNvPr>
            <p:cNvSpPr>
              <a:spLocks noChangeArrowheads="1"/>
            </p:cNvSpPr>
            <p:nvPr/>
          </p:nvSpPr>
          <p:spPr bwMode="auto">
            <a:xfrm>
              <a:off x="1981702" y="3352800"/>
              <a:ext cx="3898231" cy="307777"/>
            </a:xfrm>
            <a:prstGeom prst="rect">
              <a:avLst/>
            </a:prstGeom>
            <a:noFill/>
            <a:ln w="9525">
              <a:noFill/>
              <a:miter lim="800000"/>
              <a:headEnd/>
              <a:tailEnd/>
            </a:ln>
          </p:spPr>
          <p:txBody>
            <a:bodyPr wrap="square">
              <a:spAutoFit/>
            </a:bodyPr>
            <a:lstStyle/>
            <a:p>
              <a:pPr algn="r" eaLnBrk="1" hangingPunct="1"/>
              <a:r>
                <a:rPr lang="hu-HU" altLang="hu-HU" sz="1400" b="1" u="none" dirty="0">
                  <a:effectLst>
                    <a:glow rad="228600">
                      <a:schemeClr val="accent4">
                        <a:satMod val="175000"/>
                        <a:alpha val="40000"/>
                      </a:schemeClr>
                    </a:glow>
                  </a:effectLst>
                  <a:latin typeface="Arial" panose="020B0604020202020204" pitchFamily="34" charset="0"/>
                  <a:cs typeface="Arial" panose="020B0604020202020204" pitchFamily="34" charset="0"/>
                </a:rPr>
                <a:t>Formula </a:t>
              </a:r>
              <a:r>
                <a:rPr lang="hu-HU" altLang="hu-HU" sz="1400" b="1" u="none" dirty="0" err="1">
                  <a:effectLst>
                    <a:glow rad="228600">
                      <a:schemeClr val="accent4">
                        <a:satMod val="175000"/>
                        <a:alpha val="40000"/>
                      </a:schemeClr>
                    </a:glow>
                  </a:effectLst>
                  <a:latin typeface="Arial" panose="020B0604020202020204" pitchFamily="34" charset="0"/>
                  <a:cs typeface="Arial" panose="020B0604020202020204" pitchFamily="34" charset="0"/>
                </a:rPr>
                <a:t>Students</a:t>
              </a:r>
              <a:endParaRPr lang="hu-HU" altLang="hu-HU" sz="1400" b="1" u="none" dirty="0">
                <a:effectLst>
                  <a:glow rad="228600">
                    <a:schemeClr val="accent4">
                      <a:satMod val="175000"/>
                      <a:alpha val="40000"/>
                    </a:schemeClr>
                  </a:glow>
                </a:effectLst>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2640783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ím 1">
            <a:extLst>
              <a:ext uri="{FF2B5EF4-FFF2-40B4-BE49-F238E27FC236}">
                <a16:creationId xmlns:a16="http://schemas.microsoft.com/office/drawing/2014/main" id="{DD9EBA2B-53D2-40EB-8C14-D35191DD1D15}"/>
              </a:ext>
            </a:extLst>
          </p:cNvPr>
          <p:cNvSpPr txBox="1">
            <a:spLocks/>
          </p:cNvSpPr>
          <p:nvPr/>
        </p:nvSpPr>
        <p:spPr>
          <a:xfrm>
            <a:off x="975935" y="450448"/>
            <a:ext cx="7265321" cy="401322"/>
          </a:xfrm>
          <a:prstGeom prst="rect">
            <a:avLst/>
          </a:prstGeom>
        </p:spPr>
        <p:txBody>
          <a:bodyPr/>
          <a:lstStyle>
            <a:lvl1pPr algn="ctr" defTabSz="457200" rtl="0" eaLnBrk="1" fontAlgn="base" hangingPunct="1">
              <a:spcBef>
                <a:spcPct val="0"/>
              </a:spcBef>
              <a:spcAft>
                <a:spcPct val="0"/>
              </a:spcAft>
              <a:defRPr sz="4400" kern="1200">
                <a:solidFill>
                  <a:schemeClr val="tx1"/>
                </a:solidFill>
                <a:latin typeface="+mj-lt"/>
                <a:ea typeface="+mj-ea"/>
                <a:cs typeface="+mj-cs"/>
              </a:defRPr>
            </a:lvl1pPr>
            <a:lvl2pPr algn="ctr" defTabSz="457200" rtl="0" eaLnBrk="1" fontAlgn="base" hangingPunct="1">
              <a:spcBef>
                <a:spcPct val="0"/>
              </a:spcBef>
              <a:spcAft>
                <a:spcPct val="0"/>
              </a:spcAft>
              <a:defRPr sz="4400">
                <a:solidFill>
                  <a:schemeClr val="tx1"/>
                </a:solidFill>
                <a:latin typeface="Calibri" pitchFamily="34" charset="0"/>
              </a:defRPr>
            </a:lvl2pPr>
            <a:lvl3pPr algn="ctr" defTabSz="457200" rtl="0" eaLnBrk="1" fontAlgn="base" hangingPunct="1">
              <a:spcBef>
                <a:spcPct val="0"/>
              </a:spcBef>
              <a:spcAft>
                <a:spcPct val="0"/>
              </a:spcAft>
              <a:defRPr sz="4400">
                <a:solidFill>
                  <a:schemeClr val="tx1"/>
                </a:solidFill>
                <a:latin typeface="Calibri" pitchFamily="34" charset="0"/>
              </a:defRPr>
            </a:lvl3pPr>
            <a:lvl4pPr algn="ctr" defTabSz="457200" rtl="0" eaLnBrk="1" fontAlgn="base" hangingPunct="1">
              <a:spcBef>
                <a:spcPct val="0"/>
              </a:spcBef>
              <a:spcAft>
                <a:spcPct val="0"/>
              </a:spcAft>
              <a:defRPr sz="4400">
                <a:solidFill>
                  <a:schemeClr val="tx1"/>
                </a:solidFill>
                <a:latin typeface="Calibri" pitchFamily="34" charset="0"/>
              </a:defRPr>
            </a:lvl4pPr>
            <a:lvl5pPr algn="ctr" defTabSz="457200" rtl="0" eaLnBrk="1" fontAlgn="base" hangingPunct="1">
              <a:spcBef>
                <a:spcPct val="0"/>
              </a:spcBef>
              <a:spcAft>
                <a:spcPct val="0"/>
              </a:spcAft>
              <a:defRPr sz="4400">
                <a:solidFill>
                  <a:schemeClr val="tx1"/>
                </a:solidFill>
                <a:latin typeface="Calibri" pitchFamily="34" charset="0"/>
              </a:defRPr>
            </a:lvl5pPr>
            <a:lvl6pPr marL="457200" algn="ctr" defTabSz="457200" rtl="0" eaLnBrk="1" fontAlgn="base" hangingPunct="1">
              <a:spcBef>
                <a:spcPct val="0"/>
              </a:spcBef>
              <a:spcAft>
                <a:spcPct val="0"/>
              </a:spcAft>
              <a:defRPr sz="4400">
                <a:solidFill>
                  <a:schemeClr val="tx1"/>
                </a:solidFill>
                <a:latin typeface="Calibri" pitchFamily="34" charset="0"/>
              </a:defRPr>
            </a:lvl6pPr>
            <a:lvl7pPr marL="914400" algn="ctr" defTabSz="457200" rtl="0" eaLnBrk="1" fontAlgn="base" hangingPunct="1">
              <a:spcBef>
                <a:spcPct val="0"/>
              </a:spcBef>
              <a:spcAft>
                <a:spcPct val="0"/>
              </a:spcAft>
              <a:defRPr sz="4400">
                <a:solidFill>
                  <a:schemeClr val="tx1"/>
                </a:solidFill>
                <a:latin typeface="Calibri" pitchFamily="34" charset="0"/>
              </a:defRPr>
            </a:lvl7pPr>
            <a:lvl8pPr marL="1371600" algn="ctr" defTabSz="457200" rtl="0" eaLnBrk="1" fontAlgn="base" hangingPunct="1">
              <a:spcBef>
                <a:spcPct val="0"/>
              </a:spcBef>
              <a:spcAft>
                <a:spcPct val="0"/>
              </a:spcAft>
              <a:defRPr sz="4400">
                <a:solidFill>
                  <a:schemeClr val="tx1"/>
                </a:solidFill>
                <a:latin typeface="Calibri" pitchFamily="34" charset="0"/>
              </a:defRPr>
            </a:lvl8pPr>
            <a:lvl9pPr marL="1828800" algn="ctr" defTabSz="457200" rtl="0" eaLnBrk="1" fontAlgn="base" hangingPunct="1">
              <a:spcBef>
                <a:spcPct val="0"/>
              </a:spcBef>
              <a:spcAft>
                <a:spcPct val="0"/>
              </a:spcAft>
              <a:defRPr sz="4400">
                <a:solidFill>
                  <a:schemeClr val="tx1"/>
                </a:solidFill>
                <a:latin typeface="Calibri"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all" spc="0" normalizeH="0" noProof="0" dirty="0">
                <a:ln>
                  <a:noFill/>
                </a:ln>
                <a:solidFill>
                  <a:srgbClr val="0E5B87"/>
                </a:solidFill>
                <a:effectLst/>
                <a:uLnTx/>
                <a:uFillTx/>
                <a:latin typeface="Arial" panose="020B0604020202020204" pitchFamily="34" charset="0"/>
                <a:ea typeface="+mj-ea"/>
                <a:cs typeface="Arial" panose="020B0604020202020204" pitchFamily="34" charset="0"/>
              </a:rPr>
              <a:t>Student Competitions</a:t>
            </a:r>
          </a:p>
        </p:txBody>
      </p:sp>
      <p:pic>
        <p:nvPicPr>
          <p:cNvPr id="17" name="Kép 16">
            <a:extLst>
              <a:ext uri="{FF2B5EF4-FFF2-40B4-BE49-F238E27FC236}">
                <a16:creationId xmlns:a16="http://schemas.microsoft.com/office/drawing/2014/main" id="{68719CA0-1A74-4A57-A5F7-065CFB9F889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282353" y="173906"/>
            <a:ext cx="861647" cy="897204"/>
          </a:xfrm>
          <a:prstGeom prst="rect">
            <a:avLst/>
          </a:prstGeom>
        </p:spPr>
      </p:pic>
      <p:pic>
        <p:nvPicPr>
          <p:cNvPr id="4" name="Kép 3">
            <a:extLst>
              <a:ext uri="{FF2B5EF4-FFF2-40B4-BE49-F238E27FC236}">
                <a16:creationId xmlns:a16="http://schemas.microsoft.com/office/drawing/2014/main" id="{B7AB203D-2512-4EF9-949E-24553B0B45AA}"/>
              </a:ext>
            </a:extLst>
          </p:cNvPr>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2159313"/>
            <a:ext cx="4572000" cy="2776122"/>
          </a:xfrm>
          <a:prstGeom prst="rect">
            <a:avLst/>
          </a:prstGeom>
          <a:noFill/>
          <a:ln>
            <a:noFill/>
          </a:ln>
        </p:spPr>
      </p:pic>
      <p:sp>
        <p:nvSpPr>
          <p:cNvPr id="5" name="Szövegdoboz 4">
            <a:extLst>
              <a:ext uri="{FF2B5EF4-FFF2-40B4-BE49-F238E27FC236}">
                <a16:creationId xmlns:a16="http://schemas.microsoft.com/office/drawing/2014/main" id="{21F7B285-8CD7-401E-BF24-633FE85C518C}"/>
              </a:ext>
            </a:extLst>
          </p:cNvPr>
          <p:cNvSpPr txBox="1"/>
          <p:nvPr/>
        </p:nvSpPr>
        <p:spPr>
          <a:xfrm>
            <a:off x="308225" y="1493156"/>
            <a:ext cx="3770613" cy="584775"/>
          </a:xfrm>
          <a:prstGeom prst="rect">
            <a:avLst/>
          </a:prstGeom>
          <a:noFill/>
        </p:spPr>
        <p:txBody>
          <a:bodyPr wrap="square" rtlCol="0">
            <a:spAutoFit/>
          </a:bodyPr>
          <a:lstStyle/>
          <a:p>
            <a:pPr algn="ctr" eaLnBrk="0" hangingPunct="0"/>
            <a:r>
              <a:rPr lang="hu-HU" sz="1600" b="1" u="none" dirty="0" err="1">
                <a:solidFill>
                  <a:schemeClr val="tx1"/>
                </a:solidFill>
                <a:latin typeface="Calibri" panose="020F0502020204030204" pitchFamily="34" charset="0"/>
                <a:ea typeface="Tahoma" panose="020B0604030504040204" pitchFamily="34" charset="0"/>
                <a:cs typeface="Tahoma" panose="020B0604030504040204" pitchFamily="34" charset="0"/>
              </a:rPr>
              <a:t>Asia</a:t>
            </a:r>
            <a:r>
              <a:rPr lang="hu-HU" sz="1600" b="1" u="none" dirty="0">
                <a:solidFill>
                  <a:schemeClr val="tx1"/>
                </a:solidFill>
                <a:latin typeface="Calibri" panose="020F0502020204030204" pitchFamily="34" charset="0"/>
                <a:ea typeface="Tahoma" panose="020B0604030504040204" pitchFamily="34" charset="0"/>
                <a:cs typeface="Tahoma" panose="020B0604030504040204" pitchFamily="34" charset="0"/>
              </a:rPr>
              <a:t> </a:t>
            </a:r>
            <a:r>
              <a:rPr lang="hu-HU" sz="1600" b="1" u="none" dirty="0" err="1">
                <a:solidFill>
                  <a:schemeClr val="tx1"/>
                </a:solidFill>
                <a:latin typeface="Calibri" panose="020F0502020204030204" pitchFamily="34" charset="0"/>
                <a:ea typeface="Tahoma" panose="020B0604030504040204" pitchFamily="34" charset="0"/>
                <a:cs typeface="Tahoma" panose="020B0604030504040204" pitchFamily="34" charset="0"/>
              </a:rPr>
              <a:t>Supercomputer</a:t>
            </a:r>
            <a:r>
              <a:rPr lang="hu-HU" sz="1600" b="1" u="none" dirty="0">
                <a:solidFill>
                  <a:schemeClr val="tx1"/>
                </a:solidFill>
                <a:latin typeface="Calibri" panose="020F0502020204030204" pitchFamily="34" charset="0"/>
                <a:ea typeface="Tahoma" panose="020B0604030504040204" pitchFamily="34" charset="0"/>
                <a:cs typeface="Tahoma" panose="020B0604030504040204" pitchFamily="34" charset="0"/>
              </a:rPr>
              <a:t> </a:t>
            </a:r>
            <a:r>
              <a:rPr lang="hu-HU" sz="1600" b="1" u="none" dirty="0" err="1">
                <a:solidFill>
                  <a:schemeClr val="tx1"/>
                </a:solidFill>
                <a:latin typeface="Calibri" panose="020F0502020204030204" pitchFamily="34" charset="0"/>
                <a:ea typeface="Tahoma" panose="020B0604030504040204" pitchFamily="34" charset="0"/>
                <a:cs typeface="Tahoma" panose="020B0604030504040204" pitchFamily="34" charset="0"/>
              </a:rPr>
              <a:t>Community</a:t>
            </a:r>
            <a:endParaRPr lang="hu-HU" sz="1600" b="1" u="none" dirty="0">
              <a:solidFill>
                <a:schemeClr val="tx1"/>
              </a:solidFill>
              <a:latin typeface="Calibri" panose="020F0502020204030204" pitchFamily="34" charset="0"/>
              <a:ea typeface="Tahoma" panose="020B0604030504040204" pitchFamily="34" charset="0"/>
              <a:cs typeface="Tahoma" panose="020B0604030504040204" pitchFamily="34" charset="0"/>
            </a:endParaRPr>
          </a:p>
          <a:p>
            <a:pPr algn="ctr" eaLnBrk="0" hangingPunct="0"/>
            <a:r>
              <a:rPr lang="hu-HU" sz="1600" b="1" u="none" dirty="0" err="1">
                <a:solidFill>
                  <a:schemeClr val="tx1"/>
                </a:solidFill>
                <a:latin typeface="Calibri" panose="020F0502020204030204" pitchFamily="34" charset="0"/>
                <a:ea typeface="Tahoma" panose="020B0604030504040204" pitchFamily="34" charset="0"/>
                <a:cs typeface="Tahoma" panose="020B0604030504040204" pitchFamily="34" charset="0"/>
              </a:rPr>
              <a:t>Student</a:t>
            </a:r>
            <a:r>
              <a:rPr lang="hu-HU" sz="1600" b="1" u="none" dirty="0">
                <a:solidFill>
                  <a:schemeClr val="tx1"/>
                </a:solidFill>
                <a:latin typeface="Calibri" panose="020F0502020204030204" pitchFamily="34" charset="0"/>
                <a:ea typeface="Tahoma" panose="020B0604030504040204" pitchFamily="34" charset="0"/>
                <a:cs typeface="Tahoma" panose="020B0604030504040204" pitchFamily="34" charset="0"/>
              </a:rPr>
              <a:t> </a:t>
            </a:r>
            <a:r>
              <a:rPr lang="hu-HU" sz="1600" b="1" u="none" dirty="0" err="1">
                <a:solidFill>
                  <a:schemeClr val="tx1"/>
                </a:solidFill>
                <a:latin typeface="Calibri" panose="020F0502020204030204" pitchFamily="34" charset="0"/>
                <a:ea typeface="Tahoma" panose="020B0604030504040204" pitchFamily="34" charset="0"/>
                <a:cs typeface="Tahoma" panose="020B0604030504040204" pitchFamily="34" charset="0"/>
              </a:rPr>
              <a:t>Supercomputer</a:t>
            </a:r>
            <a:r>
              <a:rPr lang="hu-HU" sz="1600" b="1" u="none" dirty="0">
                <a:solidFill>
                  <a:schemeClr val="tx1"/>
                </a:solidFill>
                <a:latin typeface="Calibri" panose="020F0502020204030204" pitchFamily="34" charset="0"/>
                <a:ea typeface="Tahoma" panose="020B0604030504040204" pitchFamily="34" charset="0"/>
                <a:cs typeface="Tahoma" panose="020B0604030504040204" pitchFamily="34" charset="0"/>
              </a:rPr>
              <a:t> </a:t>
            </a:r>
            <a:r>
              <a:rPr lang="hu-HU" sz="1600" b="1" u="none" dirty="0" err="1">
                <a:solidFill>
                  <a:schemeClr val="tx1"/>
                </a:solidFill>
                <a:latin typeface="Calibri" panose="020F0502020204030204" pitchFamily="34" charset="0"/>
                <a:ea typeface="Tahoma" panose="020B0604030504040204" pitchFamily="34" charset="0"/>
                <a:cs typeface="Tahoma" panose="020B0604030504040204" pitchFamily="34" charset="0"/>
              </a:rPr>
              <a:t>Challenge</a:t>
            </a:r>
            <a:r>
              <a:rPr lang="hu-HU" sz="1600" b="1" u="none" dirty="0">
                <a:solidFill>
                  <a:schemeClr val="tx1"/>
                </a:solidFill>
                <a:latin typeface="Calibri" panose="020F0502020204030204" pitchFamily="34" charset="0"/>
                <a:ea typeface="Tahoma" panose="020B0604030504040204" pitchFamily="34" charset="0"/>
                <a:cs typeface="Tahoma" panose="020B0604030504040204" pitchFamily="34" charset="0"/>
              </a:rPr>
              <a:t> </a:t>
            </a:r>
          </a:p>
        </p:txBody>
      </p:sp>
      <p:pic>
        <p:nvPicPr>
          <p:cNvPr id="6" name="Kép 5" descr="A képen kültéri, épület, fű, papírsárkány látható&#10;&#10;Automatikusan generált leírás">
            <a:extLst>
              <a:ext uri="{FF2B5EF4-FFF2-40B4-BE49-F238E27FC236}">
                <a16:creationId xmlns:a16="http://schemas.microsoft.com/office/drawing/2014/main" id="{0CCD4B3B-FDE7-46C8-A4A6-D649899A6B4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946" t="22366" r="2538" b="-1"/>
          <a:stretch/>
        </p:blipFill>
        <p:spPr>
          <a:xfrm>
            <a:off x="4680512" y="2159313"/>
            <a:ext cx="4407514" cy="2804205"/>
          </a:xfrm>
          <a:prstGeom prst="rect">
            <a:avLst/>
          </a:prstGeom>
        </p:spPr>
      </p:pic>
      <p:sp>
        <p:nvSpPr>
          <p:cNvPr id="7" name="Szövegdoboz 6">
            <a:extLst>
              <a:ext uri="{FF2B5EF4-FFF2-40B4-BE49-F238E27FC236}">
                <a16:creationId xmlns:a16="http://schemas.microsoft.com/office/drawing/2014/main" id="{A2FAE8A9-5E6E-4538-8C48-326032399F71}"/>
              </a:ext>
            </a:extLst>
          </p:cNvPr>
          <p:cNvSpPr txBox="1"/>
          <p:nvPr/>
        </p:nvSpPr>
        <p:spPr>
          <a:xfrm>
            <a:off x="5740566" y="1600877"/>
            <a:ext cx="2164119" cy="369332"/>
          </a:xfrm>
          <a:prstGeom prst="rect">
            <a:avLst/>
          </a:prstGeom>
          <a:noFill/>
        </p:spPr>
        <p:txBody>
          <a:bodyPr wrap="none" rtlCol="0">
            <a:spAutoFit/>
          </a:bodyPr>
          <a:lstStyle/>
          <a:p>
            <a:pPr eaLnBrk="0" hangingPunct="0"/>
            <a:r>
              <a:rPr lang="hu-HU" sz="1800" b="1" u="none" dirty="0" err="1">
                <a:solidFill>
                  <a:schemeClr val="tx1"/>
                </a:solidFill>
                <a:latin typeface="Calibri" panose="020F0502020204030204" pitchFamily="34" charset="0"/>
                <a:ea typeface="Tahoma" panose="020B0604030504040204" pitchFamily="34" charset="0"/>
                <a:cs typeface="Tahoma" panose="020B0604030504040204" pitchFamily="34" charset="0"/>
              </a:rPr>
              <a:t>SolarDecathlon</a:t>
            </a:r>
            <a:r>
              <a:rPr lang="hu-HU" sz="1800" b="1" u="none" dirty="0">
                <a:solidFill>
                  <a:schemeClr val="tx1"/>
                </a:solidFill>
                <a:latin typeface="Calibri" panose="020F0502020204030204" pitchFamily="34" charset="0"/>
                <a:ea typeface="Tahoma" panose="020B0604030504040204" pitchFamily="34" charset="0"/>
                <a:cs typeface="Tahoma" panose="020B0604030504040204" pitchFamily="34" charset="0"/>
              </a:rPr>
              <a:t> 2019</a:t>
            </a:r>
          </a:p>
        </p:txBody>
      </p:sp>
    </p:spTree>
    <p:extLst>
      <p:ext uri="{BB962C8B-B14F-4D97-AF65-F5344CB8AC3E}">
        <p14:creationId xmlns:p14="http://schemas.microsoft.com/office/powerpoint/2010/main" val="3632864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ím 1">
            <a:extLst>
              <a:ext uri="{FF2B5EF4-FFF2-40B4-BE49-F238E27FC236}">
                <a16:creationId xmlns:a16="http://schemas.microsoft.com/office/drawing/2014/main" id="{DD9EBA2B-53D2-40EB-8C14-D35191DD1D15}"/>
              </a:ext>
            </a:extLst>
          </p:cNvPr>
          <p:cNvSpPr txBox="1">
            <a:spLocks/>
          </p:cNvSpPr>
          <p:nvPr/>
        </p:nvSpPr>
        <p:spPr>
          <a:xfrm>
            <a:off x="975935" y="450448"/>
            <a:ext cx="7265321" cy="401322"/>
          </a:xfrm>
          <a:prstGeom prst="rect">
            <a:avLst/>
          </a:prstGeom>
        </p:spPr>
        <p:txBody>
          <a:bodyPr/>
          <a:lstStyle>
            <a:lvl1pPr algn="ctr" defTabSz="457200" rtl="0" eaLnBrk="1" fontAlgn="base" hangingPunct="1">
              <a:spcBef>
                <a:spcPct val="0"/>
              </a:spcBef>
              <a:spcAft>
                <a:spcPct val="0"/>
              </a:spcAft>
              <a:defRPr sz="4400" kern="1200">
                <a:solidFill>
                  <a:schemeClr val="tx1"/>
                </a:solidFill>
                <a:latin typeface="+mj-lt"/>
                <a:ea typeface="+mj-ea"/>
                <a:cs typeface="+mj-cs"/>
              </a:defRPr>
            </a:lvl1pPr>
            <a:lvl2pPr algn="ctr" defTabSz="457200" rtl="0" eaLnBrk="1" fontAlgn="base" hangingPunct="1">
              <a:spcBef>
                <a:spcPct val="0"/>
              </a:spcBef>
              <a:spcAft>
                <a:spcPct val="0"/>
              </a:spcAft>
              <a:defRPr sz="4400">
                <a:solidFill>
                  <a:schemeClr val="tx1"/>
                </a:solidFill>
                <a:latin typeface="Calibri" pitchFamily="34" charset="0"/>
              </a:defRPr>
            </a:lvl2pPr>
            <a:lvl3pPr algn="ctr" defTabSz="457200" rtl="0" eaLnBrk="1" fontAlgn="base" hangingPunct="1">
              <a:spcBef>
                <a:spcPct val="0"/>
              </a:spcBef>
              <a:spcAft>
                <a:spcPct val="0"/>
              </a:spcAft>
              <a:defRPr sz="4400">
                <a:solidFill>
                  <a:schemeClr val="tx1"/>
                </a:solidFill>
                <a:latin typeface="Calibri" pitchFamily="34" charset="0"/>
              </a:defRPr>
            </a:lvl3pPr>
            <a:lvl4pPr algn="ctr" defTabSz="457200" rtl="0" eaLnBrk="1" fontAlgn="base" hangingPunct="1">
              <a:spcBef>
                <a:spcPct val="0"/>
              </a:spcBef>
              <a:spcAft>
                <a:spcPct val="0"/>
              </a:spcAft>
              <a:defRPr sz="4400">
                <a:solidFill>
                  <a:schemeClr val="tx1"/>
                </a:solidFill>
                <a:latin typeface="Calibri" pitchFamily="34" charset="0"/>
              </a:defRPr>
            </a:lvl4pPr>
            <a:lvl5pPr algn="ctr" defTabSz="457200" rtl="0" eaLnBrk="1" fontAlgn="base" hangingPunct="1">
              <a:spcBef>
                <a:spcPct val="0"/>
              </a:spcBef>
              <a:spcAft>
                <a:spcPct val="0"/>
              </a:spcAft>
              <a:defRPr sz="4400">
                <a:solidFill>
                  <a:schemeClr val="tx1"/>
                </a:solidFill>
                <a:latin typeface="Calibri" pitchFamily="34" charset="0"/>
              </a:defRPr>
            </a:lvl5pPr>
            <a:lvl6pPr marL="457200" algn="ctr" defTabSz="457200" rtl="0" eaLnBrk="1" fontAlgn="base" hangingPunct="1">
              <a:spcBef>
                <a:spcPct val="0"/>
              </a:spcBef>
              <a:spcAft>
                <a:spcPct val="0"/>
              </a:spcAft>
              <a:defRPr sz="4400">
                <a:solidFill>
                  <a:schemeClr val="tx1"/>
                </a:solidFill>
                <a:latin typeface="Calibri" pitchFamily="34" charset="0"/>
              </a:defRPr>
            </a:lvl6pPr>
            <a:lvl7pPr marL="914400" algn="ctr" defTabSz="457200" rtl="0" eaLnBrk="1" fontAlgn="base" hangingPunct="1">
              <a:spcBef>
                <a:spcPct val="0"/>
              </a:spcBef>
              <a:spcAft>
                <a:spcPct val="0"/>
              </a:spcAft>
              <a:defRPr sz="4400">
                <a:solidFill>
                  <a:schemeClr val="tx1"/>
                </a:solidFill>
                <a:latin typeface="Calibri" pitchFamily="34" charset="0"/>
              </a:defRPr>
            </a:lvl7pPr>
            <a:lvl8pPr marL="1371600" algn="ctr" defTabSz="457200" rtl="0" eaLnBrk="1" fontAlgn="base" hangingPunct="1">
              <a:spcBef>
                <a:spcPct val="0"/>
              </a:spcBef>
              <a:spcAft>
                <a:spcPct val="0"/>
              </a:spcAft>
              <a:defRPr sz="4400">
                <a:solidFill>
                  <a:schemeClr val="tx1"/>
                </a:solidFill>
                <a:latin typeface="Calibri" pitchFamily="34" charset="0"/>
              </a:defRPr>
            </a:lvl8pPr>
            <a:lvl9pPr marL="1828800" algn="ctr" defTabSz="457200" rtl="0" eaLnBrk="1" fontAlgn="base" hangingPunct="1">
              <a:spcBef>
                <a:spcPct val="0"/>
              </a:spcBef>
              <a:spcAft>
                <a:spcPct val="0"/>
              </a:spcAft>
              <a:defRPr sz="4400">
                <a:solidFill>
                  <a:schemeClr val="tx1"/>
                </a:solidFill>
                <a:latin typeface="Calibri"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all" spc="0" normalizeH="0" noProof="0" dirty="0">
                <a:ln>
                  <a:noFill/>
                </a:ln>
                <a:solidFill>
                  <a:srgbClr val="0E5B87"/>
                </a:solidFill>
                <a:effectLst/>
                <a:uLnTx/>
                <a:uFillTx/>
                <a:latin typeface="Arial" panose="020B0604020202020204" pitchFamily="34" charset="0"/>
                <a:ea typeface="+mj-ea"/>
                <a:cs typeface="Arial" panose="020B0604020202020204" pitchFamily="34" charset="0"/>
              </a:rPr>
              <a:t>Scientific conferences</a:t>
            </a:r>
          </a:p>
        </p:txBody>
      </p:sp>
      <p:pic>
        <p:nvPicPr>
          <p:cNvPr id="17" name="Kép 16">
            <a:extLst>
              <a:ext uri="{FF2B5EF4-FFF2-40B4-BE49-F238E27FC236}">
                <a16:creationId xmlns:a16="http://schemas.microsoft.com/office/drawing/2014/main" id="{68719CA0-1A74-4A57-A5F7-065CFB9F889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282353" y="173906"/>
            <a:ext cx="861647" cy="897204"/>
          </a:xfrm>
          <a:prstGeom prst="rect">
            <a:avLst/>
          </a:prstGeom>
        </p:spPr>
      </p:pic>
      <p:pic>
        <p:nvPicPr>
          <p:cNvPr id="4" name="Kép 3" descr="A képen képernyőkép, elektronika, számítógép látható&#10;&#10;Automatikusan generált leírás">
            <a:extLst>
              <a:ext uri="{FF2B5EF4-FFF2-40B4-BE49-F238E27FC236}">
                <a16:creationId xmlns:a16="http://schemas.microsoft.com/office/drawing/2014/main" id="{9849AA78-6E40-453D-AC36-AE38EFF85A5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984" r="1000" b="13396"/>
          <a:stretch/>
        </p:blipFill>
        <p:spPr>
          <a:xfrm>
            <a:off x="0" y="1175265"/>
            <a:ext cx="7304169" cy="3304268"/>
          </a:xfrm>
          <a:prstGeom prst="rect">
            <a:avLst/>
          </a:prstGeom>
        </p:spPr>
      </p:pic>
      <p:pic>
        <p:nvPicPr>
          <p:cNvPr id="5" name="Kép 4" descr="A képen szöveg, busz, férfi látható&#10;&#10;Automatikusan generált leírás">
            <a:extLst>
              <a:ext uri="{FF2B5EF4-FFF2-40B4-BE49-F238E27FC236}">
                <a16:creationId xmlns:a16="http://schemas.microsoft.com/office/drawing/2014/main" id="{5CA62951-E5D9-4DB0-8768-4ADBFA59B56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570" r="953" b="8518"/>
          <a:stretch/>
        </p:blipFill>
        <p:spPr>
          <a:xfrm>
            <a:off x="2755134" y="2876401"/>
            <a:ext cx="6286124" cy="3031322"/>
          </a:xfrm>
          <a:prstGeom prst="rect">
            <a:avLst/>
          </a:prstGeom>
        </p:spPr>
      </p:pic>
    </p:spTree>
    <p:extLst>
      <p:ext uri="{BB962C8B-B14F-4D97-AF65-F5344CB8AC3E}">
        <p14:creationId xmlns:p14="http://schemas.microsoft.com/office/powerpoint/2010/main" val="35259812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ím 1">
            <a:extLst>
              <a:ext uri="{FF2B5EF4-FFF2-40B4-BE49-F238E27FC236}">
                <a16:creationId xmlns:a16="http://schemas.microsoft.com/office/drawing/2014/main" id="{DD9EBA2B-53D2-40EB-8C14-D35191DD1D15}"/>
              </a:ext>
            </a:extLst>
          </p:cNvPr>
          <p:cNvSpPr txBox="1">
            <a:spLocks/>
          </p:cNvSpPr>
          <p:nvPr/>
        </p:nvSpPr>
        <p:spPr>
          <a:xfrm>
            <a:off x="975935" y="450448"/>
            <a:ext cx="7265321" cy="401322"/>
          </a:xfrm>
          <a:prstGeom prst="rect">
            <a:avLst/>
          </a:prstGeom>
        </p:spPr>
        <p:txBody>
          <a:bodyPr/>
          <a:lstStyle>
            <a:lvl1pPr algn="ctr" defTabSz="457200" rtl="0" eaLnBrk="1" fontAlgn="base" hangingPunct="1">
              <a:spcBef>
                <a:spcPct val="0"/>
              </a:spcBef>
              <a:spcAft>
                <a:spcPct val="0"/>
              </a:spcAft>
              <a:defRPr sz="4400" kern="1200">
                <a:solidFill>
                  <a:schemeClr val="tx1"/>
                </a:solidFill>
                <a:latin typeface="+mj-lt"/>
                <a:ea typeface="+mj-ea"/>
                <a:cs typeface="+mj-cs"/>
              </a:defRPr>
            </a:lvl1pPr>
            <a:lvl2pPr algn="ctr" defTabSz="457200" rtl="0" eaLnBrk="1" fontAlgn="base" hangingPunct="1">
              <a:spcBef>
                <a:spcPct val="0"/>
              </a:spcBef>
              <a:spcAft>
                <a:spcPct val="0"/>
              </a:spcAft>
              <a:defRPr sz="4400">
                <a:solidFill>
                  <a:schemeClr val="tx1"/>
                </a:solidFill>
                <a:latin typeface="Calibri" pitchFamily="34" charset="0"/>
              </a:defRPr>
            </a:lvl2pPr>
            <a:lvl3pPr algn="ctr" defTabSz="457200" rtl="0" eaLnBrk="1" fontAlgn="base" hangingPunct="1">
              <a:spcBef>
                <a:spcPct val="0"/>
              </a:spcBef>
              <a:spcAft>
                <a:spcPct val="0"/>
              </a:spcAft>
              <a:defRPr sz="4400">
                <a:solidFill>
                  <a:schemeClr val="tx1"/>
                </a:solidFill>
                <a:latin typeface="Calibri" pitchFamily="34" charset="0"/>
              </a:defRPr>
            </a:lvl3pPr>
            <a:lvl4pPr algn="ctr" defTabSz="457200" rtl="0" eaLnBrk="1" fontAlgn="base" hangingPunct="1">
              <a:spcBef>
                <a:spcPct val="0"/>
              </a:spcBef>
              <a:spcAft>
                <a:spcPct val="0"/>
              </a:spcAft>
              <a:defRPr sz="4400">
                <a:solidFill>
                  <a:schemeClr val="tx1"/>
                </a:solidFill>
                <a:latin typeface="Calibri" pitchFamily="34" charset="0"/>
              </a:defRPr>
            </a:lvl4pPr>
            <a:lvl5pPr algn="ctr" defTabSz="457200" rtl="0" eaLnBrk="1" fontAlgn="base" hangingPunct="1">
              <a:spcBef>
                <a:spcPct val="0"/>
              </a:spcBef>
              <a:spcAft>
                <a:spcPct val="0"/>
              </a:spcAft>
              <a:defRPr sz="4400">
                <a:solidFill>
                  <a:schemeClr val="tx1"/>
                </a:solidFill>
                <a:latin typeface="Calibri" pitchFamily="34" charset="0"/>
              </a:defRPr>
            </a:lvl5pPr>
            <a:lvl6pPr marL="457200" algn="ctr" defTabSz="457200" rtl="0" eaLnBrk="1" fontAlgn="base" hangingPunct="1">
              <a:spcBef>
                <a:spcPct val="0"/>
              </a:spcBef>
              <a:spcAft>
                <a:spcPct val="0"/>
              </a:spcAft>
              <a:defRPr sz="4400">
                <a:solidFill>
                  <a:schemeClr val="tx1"/>
                </a:solidFill>
                <a:latin typeface="Calibri" pitchFamily="34" charset="0"/>
              </a:defRPr>
            </a:lvl6pPr>
            <a:lvl7pPr marL="914400" algn="ctr" defTabSz="457200" rtl="0" eaLnBrk="1" fontAlgn="base" hangingPunct="1">
              <a:spcBef>
                <a:spcPct val="0"/>
              </a:spcBef>
              <a:spcAft>
                <a:spcPct val="0"/>
              </a:spcAft>
              <a:defRPr sz="4400">
                <a:solidFill>
                  <a:schemeClr val="tx1"/>
                </a:solidFill>
                <a:latin typeface="Calibri" pitchFamily="34" charset="0"/>
              </a:defRPr>
            </a:lvl7pPr>
            <a:lvl8pPr marL="1371600" algn="ctr" defTabSz="457200" rtl="0" eaLnBrk="1" fontAlgn="base" hangingPunct="1">
              <a:spcBef>
                <a:spcPct val="0"/>
              </a:spcBef>
              <a:spcAft>
                <a:spcPct val="0"/>
              </a:spcAft>
              <a:defRPr sz="4400">
                <a:solidFill>
                  <a:schemeClr val="tx1"/>
                </a:solidFill>
                <a:latin typeface="Calibri" pitchFamily="34" charset="0"/>
              </a:defRPr>
            </a:lvl8pPr>
            <a:lvl9pPr marL="1828800" algn="ctr" defTabSz="457200" rtl="0" eaLnBrk="1" fontAlgn="base" hangingPunct="1">
              <a:spcBef>
                <a:spcPct val="0"/>
              </a:spcBef>
              <a:spcAft>
                <a:spcPct val="0"/>
              </a:spcAft>
              <a:defRPr sz="4400">
                <a:solidFill>
                  <a:schemeClr val="tx1"/>
                </a:solidFill>
                <a:latin typeface="Calibri"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hu-HU" sz="1800" b="1" i="0" u="none" strike="noStrike" kern="1200" cap="all" spc="0" normalizeH="0" noProof="0" dirty="0" err="1">
                <a:ln>
                  <a:noFill/>
                </a:ln>
                <a:solidFill>
                  <a:srgbClr val="0E5B87"/>
                </a:solidFill>
                <a:effectLst/>
                <a:uLnTx/>
                <a:uFillTx/>
                <a:latin typeface="Arial" panose="020B0604020202020204" pitchFamily="34" charset="0"/>
                <a:ea typeface="+mj-ea"/>
                <a:cs typeface="Arial" panose="020B0604020202020204" pitchFamily="34" charset="0"/>
              </a:rPr>
              <a:t>history</a:t>
            </a:r>
            <a:endParaRPr kumimoji="0" lang="en-US" sz="1800" b="1" i="0" u="none" strike="noStrike" kern="1200" cap="all" spc="0" normalizeH="0" noProof="0" dirty="0">
              <a:ln>
                <a:noFill/>
              </a:ln>
              <a:solidFill>
                <a:srgbClr val="0E5B87"/>
              </a:solidFill>
              <a:effectLst/>
              <a:uLnTx/>
              <a:uFillTx/>
              <a:latin typeface="Arial" panose="020B0604020202020204" pitchFamily="34" charset="0"/>
              <a:ea typeface="+mj-ea"/>
              <a:cs typeface="Arial" panose="020B0604020202020204" pitchFamily="34" charset="0"/>
            </a:endParaRPr>
          </a:p>
        </p:txBody>
      </p:sp>
      <p:pic>
        <p:nvPicPr>
          <p:cNvPr id="17" name="Kép 16">
            <a:extLst>
              <a:ext uri="{FF2B5EF4-FFF2-40B4-BE49-F238E27FC236}">
                <a16:creationId xmlns:a16="http://schemas.microsoft.com/office/drawing/2014/main" id="{68719CA0-1A74-4A57-A5F7-065CFB9F889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282353" y="173906"/>
            <a:ext cx="861647" cy="897204"/>
          </a:xfrm>
          <a:prstGeom prst="rect">
            <a:avLst/>
          </a:prstGeom>
        </p:spPr>
      </p:pic>
      <p:pic>
        <p:nvPicPr>
          <p:cNvPr id="2050" name="Picture 2">
            <a:extLst>
              <a:ext uri="{FF2B5EF4-FFF2-40B4-BE49-F238E27FC236}">
                <a16:creationId xmlns:a16="http://schemas.microsoft.com/office/drawing/2014/main" id="{A076EE43-09E7-4F65-8889-E37EFDC6D9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2823" y="1582742"/>
            <a:ext cx="4287852" cy="3733919"/>
          </a:xfrm>
          <a:prstGeom prst="rect">
            <a:avLst/>
          </a:prstGeom>
          <a:noFill/>
          <a:extLst>
            <a:ext uri="{909E8E84-426E-40DD-AFC4-6F175D3DCCD1}">
              <a14:hiddenFill xmlns:a14="http://schemas.microsoft.com/office/drawing/2010/main">
                <a:solidFill>
                  <a:srgbClr val="FFFFFF"/>
                </a:solidFill>
              </a14:hiddenFill>
            </a:ext>
          </a:extLst>
        </p:spPr>
      </p:pic>
      <p:sp>
        <p:nvSpPr>
          <p:cNvPr id="8" name="Szövegdoboz 7">
            <a:extLst>
              <a:ext uri="{FF2B5EF4-FFF2-40B4-BE49-F238E27FC236}">
                <a16:creationId xmlns:a16="http://schemas.microsoft.com/office/drawing/2014/main" id="{F2078AB8-4A7F-4AA3-B776-3386C1F1B629}"/>
              </a:ext>
            </a:extLst>
          </p:cNvPr>
          <p:cNvSpPr txBox="1"/>
          <p:nvPr/>
        </p:nvSpPr>
        <p:spPr>
          <a:xfrm>
            <a:off x="36595" y="1161407"/>
            <a:ext cx="4566228" cy="4801314"/>
          </a:xfrm>
          <a:prstGeom prst="rect">
            <a:avLst/>
          </a:prstGeom>
          <a:noFill/>
        </p:spPr>
        <p:txBody>
          <a:bodyPr wrap="square">
            <a:spAutoFit/>
          </a:bodyPr>
          <a:lstStyle/>
          <a:p>
            <a:pPr marL="285750" indent="-285750" algn="just" rtl="0" fontAlgn="base">
              <a:buFont typeface="Wingdings" panose="05000000000000000000" pitchFamily="2" charset="2"/>
              <a:buChar char="Ø"/>
            </a:pPr>
            <a:r>
              <a:rPr lang="en-US" i="0" u="none" strike="noStrike" dirty="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In the early 1990s, further new training programs emerged: </a:t>
            </a:r>
            <a:r>
              <a:rPr lang="hu-HU" i="0" u="none" strike="noStrike" dirty="0" err="1">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Engineering</a:t>
            </a:r>
            <a:r>
              <a:rPr lang="hu-HU" i="0" u="none" strike="noStrike" dirty="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 </a:t>
            </a:r>
            <a:r>
              <a:rPr lang="hu-HU" i="0" u="none" strike="noStrike" dirty="0" err="1">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Informatics</a:t>
            </a:r>
            <a:r>
              <a:rPr lang="en-US" i="0" u="none" strike="noStrike" dirty="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 Technical </a:t>
            </a:r>
            <a:r>
              <a:rPr lang="en-US" i="0" u="none" strike="noStrike" dirty="0" err="1">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Manag</a:t>
            </a:r>
            <a:r>
              <a:rPr lang="hu-HU" i="0" u="none" strike="noStrike" dirty="0" err="1">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ement</a:t>
            </a:r>
            <a:r>
              <a:rPr lang="en-US" i="0" u="none" strike="noStrike" dirty="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 </a:t>
            </a:r>
            <a:r>
              <a:rPr lang="hu-HU" i="0" u="none" strike="noStrike" dirty="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a</a:t>
            </a:r>
            <a:r>
              <a:rPr lang="en-US" i="0" u="none" strike="noStrike" dirty="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 three year college course was begun, first in</a:t>
            </a:r>
            <a:r>
              <a:rPr lang="hu-HU" i="0" u="none" strike="noStrike" dirty="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i="0" u="none" strike="noStrike" dirty="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Mechanical Engineering and later in Elec</a:t>
            </a:r>
            <a:r>
              <a:rPr lang="hu-HU"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t</a:t>
            </a:r>
            <a:r>
              <a:rPr lang="en-US" i="0" u="none" strike="noStrike" dirty="0" err="1">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rical</a:t>
            </a:r>
            <a:r>
              <a:rPr lang="en-US" i="0" u="none" strike="noStrike" dirty="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 Engineering.</a:t>
            </a:r>
            <a:endParaRPr lang="hu-HU" i="0" u="none" strike="noStrike" dirty="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endParaRPr>
          </a:p>
          <a:p>
            <a:pPr marL="285750" indent="-285750" algn="just" rtl="0" fontAlgn="base">
              <a:buFont typeface="Wingdings" panose="05000000000000000000" pitchFamily="2" charset="2"/>
              <a:buChar char="Ø"/>
            </a:pPr>
            <a:endParaRPr lang="en-US" i="0" dirty="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endParaRPr>
          </a:p>
          <a:p>
            <a:pPr marL="285750" indent="-285750" algn="just" rtl="0" fontAlgn="base">
              <a:buFont typeface="Wingdings" panose="05000000000000000000" pitchFamily="2" charset="2"/>
              <a:buChar char="Ø"/>
            </a:pPr>
            <a:r>
              <a:rPr lang="en-US" dirty="0">
                <a:latin typeface="Times New Roman" panose="02020603050405020304" pitchFamily="18" charset="0"/>
                <a:ea typeface="Tahoma" panose="020B0604030504040204" pitchFamily="34" charset="0"/>
                <a:cs typeface="Times New Roman" panose="02020603050405020304" pitchFamily="18" charset="0"/>
              </a:rPr>
              <a:t>Some of the most important alterations in the educational system of the faculty were brought about by adapting to the credit system, introduced in 2000, and the Bologna system, which replaced the five-year university course starting in the 2005-2006 academic year.</a:t>
            </a:r>
            <a:endParaRPr lang="hu-HU" dirty="0">
              <a:latin typeface="Times New Roman" panose="02020603050405020304" pitchFamily="18" charset="0"/>
              <a:ea typeface="Tahoma" panose="020B0604030504040204" pitchFamily="34" charset="0"/>
              <a:cs typeface="Times New Roman" panose="02020603050405020304" pitchFamily="18" charset="0"/>
            </a:endParaRPr>
          </a:p>
          <a:p>
            <a:pPr marL="285750" indent="-285750" algn="just" rtl="0" fontAlgn="base">
              <a:buFont typeface="Wingdings" panose="05000000000000000000" pitchFamily="2" charset="2"/>
              <a:buChar char="Ø"/>
            </a:pPr>
            <a:endParaRPr lang="en-US" i="0" dirty="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endParaRPr>
          </a:p>
          <a:p>
            <a:pPr marL="285750" indent="-285750" algn="just" rtl="0" fontAlgn="base">
              <a:buFont typeface="Wingdings" panose="05000000000000000000" pitchFamily="2" charset="2"/>
              <a:buChar char="Ø"/>
            </a:pPr>
            <a:r>
              <a:rPr lang="hu-HU" i="0" u="none" strike="noStrike" dirty="0" err="1">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Faculty</a:t>
            </a:r>
            <a:r>
              <a:rPr lang="hu-HU" i="0" u="none" strike="noStrike" dirty="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 of </a:t>
            </a:r>
            <a:r>
              <a:rPr lang="hu-HU" i="0" u="none" strike="noStrike" dirty="0" err="1">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Mechanical</a:t>
            </a:r>
            <a:r>
              <a:rPr lang="hu-HU" i="0" u="none" strike="noStrike" dirty="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 </a:t>
            </a:r>
            <a:r>
              <a:rPr lang="hu-HU" i="0" u="none" strike="noStrike" dirty="0" err="1">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Engineering</a:t>
            </a:r>
            <a:r>
              <a:rPr lang="hu-HU" i="0" u="none" strike="noStrike" dirty="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 and </a:t>
            </a:r>
            <a:r>
              <a:rPr lang="hu-HU" i="0" u="none" strike="noStrike" dirty="0" err="1">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Infromatics</a:t>
            </a:r>
            <a:r>
              <a:rPr lang="hu-HU" i="0" u="none" strike="noStrike" dirty="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 </a:t>
            </a:r>
            <a:r>
              <a:rPr lang="hu-HU" i="0" u="none" strike="noStrike" dirty="0" err="1">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from</a:t>
            </a:r>
            <a:r>
              <a:rPr lang="hu-HU" i="0" u="none" strike="noStrike" dirty="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 2006.</a:t>
            </a:r>
            <a:endParaRPr lang="en-US" i="0" dirty="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42861328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ím 1">
            <a:extLst>
              <a:ext uri="{FF2B5EF4-FFF2-40B4-BE49-F238E27FC236}">
                <a16:creationId xmlns:a16="http://schemas.microsoft.com/office/drawing/2014/main" id="{DD9EBA2B-53D2-40EB-8C14-D35191DD1D15}"/>
              </a:ext>
            </a:extLst>
          </p:cNvPr>
          <p:cNvSpPr txBox="1">
            <a:spLocks/>
          </p:cNvSpPr>
          <p:nvPr/>
        </p:nvSpPr>
        <p:spPr>
          <a:xfrm>
            <a:off x="975935" y="450448"/>
            <a:ext cx="7265321" cy="401322"/>
          </a:xfrm>
          <a:prstGeom prst="rect">
            <a:avLst/>
          </a:prstGeom>
        </p:spPr>
        <p:txBody>
          <a:bodyPr/>
          <a:lstStyle>
            <a:lvl1pPr algn="ctr" defTabSz="457200" rtl="0" eaLnBrk="1" fontAlgn="base" hangingPunct="1">
              <a:spcBef>
                <a:spcPct val="0"/>
              </a:spcBef>
              <a:spcAft>
                <a:spcPct val="0"/>
              </a:spcAft>
              <a:defRPr sz="4400" kern="1200">
                <a:solidFill>
                  <a:schemeClr val="tx1"/>
                </a:solidFill>
                <a:latin typeface="+mj-lt"/>
                <a:ea typeface="+mj-ea"/>
                <a:cs typeface="+mj-cs"/>
              </a:defRPr>
            </a:lvl1pPr>
            <a:lvl2pPr algn="ctr" defTabSz="457200" rtl="0" eaLnBrk="1" fontAlgn="base" hangingPunct="1">
              <a:spcBef>
                <a:spcPct val="0"/>
              </a:spcBef>
              <a:spcAft>
                <a:spcPct val="0"/>
              </a:spcAft>
              <a:defRPr sz="4400">
                <a:solidFill>
                  <a:schemeClr val="tx1"/>
                </a:solidFill>
                <a:latin typeface="Calibri" pitchFamily="34" charset="0"/>
              </a:defRPr>
            </a:lvl2pPr>
            <a:lvl3pPr algn="ctr" defTabSz="457200" rtl="0" eaLnBrk="1" fontAlgn="base" hangingPunct="1">
              <a:spcBef>
                <a:spcPct val="0"/>
              </a:spcBef>
              <a:spcAft>
                <a:spcPct val="0"/>
              </a:spcAft>
              <a:defRPr sz="4400">
                <a:solidFill>
                  <a:schemeClr val="tx1"/>
                </a:solidFill>
                <a:latin typeface="Calibri" pitchFamily="34" charset="0"/>
              </a:defRPr>
            </a:lvl3pPr>
            <a:lvl4pPr algn="ctr" defTabSz="457200" rtl="0" eaLnBrk="1" fontAlgn="base" hangingPunct="1">
              <a:spcBef>
                <a:spcPct val="0"/>
              </a:spcBef>
              <a:spcAft>
                <a:spcPct val="0"/>
              </a:spcAft>
              <a:defRPr sz="4400">
                <a:solidFill>
                  <a:schemeClr val="tx1"/>
                </a:solidFill>
                <a:latin typeface="Calibri" pitchFamily="34" charset="0"/>
              </a:defRPr>
            </a:lvl4pPr>
            <a:lvl5pPr algn="ctr" defTabSz="457200" rtl="0" eaLnBrk="1" fontAlgn="base" hangingPunct="1">
              <a:spcBef>
                <a:spcPct val="0"/>
              </a:spcBef>
              <a:spcAft>
                <a:spcPct val="0"/>
              </a:spcAft>
              <a:defRPr sz="4400">
                <a:solidFill>
                  <a:schemeClr val="tx1"/>
                </a:solidFill>
                <a:latin typeface="Calibri" pitchFamily="34" charset="0"/>
              </a:defRPr>
            </a:lvl5pPr>
            <a:lvl6pPr marL="457200" algn="ctr" defTabSz="457200" rtl="0" eaLnBrk="1" fontAlgn="base" hangingPunct="1">
              <a:spcBef>
                <a:spcPct val="0"/>
              </a:spcBef>
              <a:spcAft>
                <a:spcPct val="0"/>
              </a:spcAft>
              <a:defRPr sz="4400">
                <a:solidFill>
                  <a:schemeClr val="tx1"/>
                </a:solidFill>
                <a:latin typeface="Calibri" pitchFamily="34" charset="0"/>
              </a:defRPr>
            </a:lvl6pPr>
            <a:lvl7pPr marL="914400" algn="ctr" defTabSz="457200" rtl="0" eaLnBrk="1" fontAlgn="base" hangingPunct="1">
              <a:spcBef>
                <a:spcPct val="0"/>
              </a:spcBef>
              <a:spcAft>
                <a:spcPct val="0"/>
              </a:spcAft>
              <a:defRPr sz="4400">
                <a:solidFill>
                  <a:schemeClr val="tx1"/>
                </a:solidFill>
                <a:latin typeface="Calibri" pitchFamily="34" charset="0"/>
              </a:defRPr>
            </a:lvl7pPr>
            <a:lvl8pPr marL="1371600" algn="ctr" defTabSz="457200" rtl="0" eaLnBrk="1" fontAlgn="base" hangingPunct="1">
              <a:spcBef>
                <a:spcPct val="0"/>
              </a:spcBef>
              <a:spcAft>
                <a:spcPct val="0"/>
              </a:spcAft>
              <a:defRPr sz="4400">
                <a:solidFill>
                  <a:schemeClr val="tx1"/>
                </a:solidFill>
                <a:latin typeface="Calibri" pitchFamily="34" charset="0"/>
              </a:defRPr>
            </a:lvl8pPr>
            <a:lvl9pPr marL="1828800" algn="ctr" defTabSz="457200" rtl="0" eaLnBrk="1" fontAlgn="base" hangingPunct="1">
              <a:spcBef>
                <a:spcPct val="0"/>
              </a:spcBef>
              <a:spcAft>
                <a:spcPct val="0"/>
              </a:spcAft>
              <a:defRPr sz="4400">
                <a:solidFill>
                  <a:schemeClr val="tx1"/>
                </a:solidFill>
                <a:latin typeface="Calibri"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all" spc="0" normalizeH="0" noProof="0" dirty="0">
                <a:ln>
                  <a:noFill/>
                </a:ln>
                <a:solidFill>
                  <a:srgbClr val="0E5B87"/>
                </a:solidFill>
                <a:effectLst/>
                <a:uLnTx/>
                <a:uFillTx/>
                <a:latin typeface="Arial" panose="020B0604020202020204" pitchFamily="34" charset="0"/>
                <a:ea typeface="+mj-ea"/>
                <a:cs typeface="Arial" panose="020B0604020202020204" pitchFamily="34" charset="0"/>
              </a:rPr>
              <a:t>More Important Data </a:t>
            </a:r>
          </a:p>
        </p:txBody>
      </p:sp>
      <p:pic>
        <p:nvPicPr>
          <p:cNvPr id="17" name="Kép 16">
            <a:extLst>
              <a:ext uri="{FF2B5EF4-FFF2-40B4-BE49-F238E27FC236}">
                <a16:creationId xmlns:a16="http://schemas.microsoft.com/office/drawing/2014/main" id="{68719CA0-1A74-4A57-A5F7-065CFB9F889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282353" y="173906"/>
            <a:ext cx="861647" cy="897204"/>
          </a:xfrm>
          <a:prstGeom prst="rect">
            <a:avLst/>
          </a:prstGeom>
        </p:spPr>
      </p:pic>
      <p:graphicFrame>
        <p:nvGraphicFramePr>
          <p:cNvPr id="4" name="Diagram 1">
            <a:extLst>
              <a:ext uri="{FF2B5EF4-FFF2-40B4-BE49-F238E27FC236}">
                <a16:creationId xmlns:a16="http://schemas.microsoft.com/office/drawing/2014/main" id="{3BC3EF5A-47B1-428E-B06D-028EA8AC66E0}"/>
              </a:ext>
            </a:extLst>
          </p:cNvPr>
          <p:cNvGraphicFramePr>
            <a:graphicFrameLocks noGrp="1"/>
          </p:cNvGraphicFramePr>
          <p:nvPr/>
        </p:nvGraphicFramePr>
        <p:xfrm>
          <a:off x="874795" y="996094"/>
          <a:ext cx="7467600" cy="4160106"/>
        </p:xfrm>
        <a:graphic>
          <a:graphicData uri="http://schemas.openxmlformats.org/drawingml/2006/chart">
            <c:chart xmlns:c="http://schemas.openxmlformats.org/drawingml/2006/chart" xmlns:r="http://schemas.openxmlformats.org/officeDocument/2006/relationships" r:id="rId4"/>
          </a:graphicData>
        </a:graphic>
      </p:graphicFrame>
      <p:sp>
        <p:nvSpPr>
          <p:cNvPr id="8" name="Szövegdoboz 7">
            <a:extLst>
              <a:ext uri="{FF2B5EF4-FFF2-40B4-BE49-F238E27FC236}">
                <a16:creationId xmlns:a16="http://schemas.microsoft.com/office/drawing/2014/main" id="{23DAB344-5910-4E49-8BB3-C2810B0EBC0D}"/>
              </a:ext>
            </a:extLst>
          </p:cNvPr>
          <p:cNvSpPr txBox="1"/>
          <p:nvPr/>
        </p:nvSpPr>
        <p:spPr>
          <a:xfrm>
            <a:off x="57303" y="4778882"/>
            <a:ext cx="8568267" cy="1176604"/>
          </a:xfrm>
          <a:prstGeom prst="rect">
            <a:avLst/>
          </a:prstGeom>
          <a:noFill/>
        </p:spPr>
        <p:txBody>
          <a:bodyPr wrap="square">
            <a:spAutoFit/>
          </a:bodyPr>
          <a:lstStyle/>
          <a:p>
            <a:pPr marL="0" marR="0" lvl="0" indent="0" algn="l" defTabSz="914400" rtl="0" eaLnBrk="1" fontAlgn="base" latinLnBrk="0" hangingPunct="1">
              <a:lnSpc>
                <a:spcPct val="80000"/>
              </a:lnSpc>
              <a:spcBef>
                <a:spcPts val="1000"/>
              </a:spcBef>
              <a:spcAft>
                <a:spcPct val="0"/>
              </a:spcAft>
              <a:buClrTx/>
              <a:buSzTx/>
              <a:buFont typeface="Arial" panose="020B0604020202020204" pitchFamily="34" charset="0"/>
              <a:buNone/>
              <a:tabLst/>
              <a:defRPr/>
            </a:pPr>
            <a:r>
              <a:rPr kumimoji="0" lang="hu-HU" altLang="hu-HU" sz="18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Key </a:t>
            </a:r>
            <a:r>
              <a:rPr kumimoji="0" lang="hu-HU" altLang="hu-HU" sz="1800" b="1" i="0"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data</a:t>
            </a:r>
            <a:r>
              <a:rPr kumimoji="0" lang="hu-HU" altLang="hu-HU" sz="18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a:t>
            </a:r>
          </a:p>
          <a:p>
            <a:pPr marL="685800" marR="0" lvl="1" indent="-228600" algn="l" defTabSz="914400" rtl="0" eaLnBrk="1" fontAlgn="base" latinLnBrk="0" hangingPunct="1">
              <a:lnSpc>
                <a:spcPct val="80000"/>
              </a:lnSpc>
              <a:spcBef>
                <a:spcPts val="500"/>
              </a:spcBef>
              <a:spcAft>
                <a:spcPct val="0"/>
              </a:spcAft>
              <a:buClrTx/>
              <a:buSzTx/>
              <a:buFont typeface="Wingdings" panose="05000000000000000000" pitchFamily="2" charset="2"/>
              <a:buChar char="Ø"/>
              <a:tabLst/>
              <a:defRPr/>
            </a:pPr>
            <a:r>
              <a:rPr kumimoji="0" lang="en-US" altLang="hu-HU" sz="1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Number of academic staff: 170 persons</a:t>
            </a:r>
          </a:p>
          <a:p>
            <a:pPr marL="685800" marR="0" lvl="1" indent="-228600" algn="l" defTabSz="914400" rtl="0" eaLnBrk="1" fontAlgn="base" latinLnBrk="0" hangingPunct="1">
              <a:lnSpc>
                <a:spcPct val="80000"/>
              </a:lnSpc>
              <a:spcBef>
                <a:spcPts val="500"/>
              </a:spcBef>
              <a:spcAft>
                <a:spcPct val="0"/>
              </a:spcAft>
              <a:buClrTx/>
              <a:buSzTx/>
              <a:buFont typeface="Wingdings" panose="05000000000000000000" pitchFamily="2" charset="2"/>
              <a:buChar char="Ø"/>
              <a:tabLst/>
              <a:defRPr/>
            </a:pPr>
            <a:r>
              <a:rPr kumimoji="0" lang="en-US" altLang="hu-HU" sz="1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Number of students: appr. 3000 persons</a:t>
            </a:r>
          </a:p>
          <a:p>
            <a:pPr marL="685800" marR="0" lvl="1" indent="-228600" algn="l" defTabSz="914400" rtl="0" eaLnBrk="1" fontAlgn="base" latinLnBrk="0" hangingPunct="1">
              <a:lnSpc>
                <a:spcPct val="80000"/>
              </a:lnSpc>
              <a:spcBef>
                <a:spcPts val="500"/>
              </a:spcBef>
              <a:spcAft>
                <a:spcPct val="0"/>
              </a:spcAft>
              <a:buClrTx/>
              <a:buSzTx/>
              <a:buFont typeface="Wingdings" panose="05000000000000000000" pitchFamily="2" charset="2"/>
              <a:buChar char="Ø"/>
              <a:tabLst/>
              <a:defRPr/>
            </a:pPr>
            <a:r>
              <a:rPr kumimoji="0" lang="en-US" altLang="hu-HU" sz="1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Number of graduated students:  450 persons (60 % BSc, 30 % MSc, 10 % PhD)</a:t>
            </a:r>
          </a:p>
        </p:txBody>
      </p:sp>
    </p:spTree>
    <p:extLst>
      <p:ext uri="{BB962C8B-B14F-4D97-AF65-F5344CB8AC3E}">
        <p14:creationId xmlns:p14="http://schemas.microsoft.com/office/powerpoint/2010/main" val="27690873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ím 1">
            <a:extLst>
              <a:ext uri="{FF2B5EF4-FFF2-40B4-BE49-F238E27FC236}">
                <a16:creationId xmlns:a16="http://schemas.microsoft.com/office/drawing/2014/main" id="{DD9EBA2B-53D2-40EB-8C14-D35191DD1D15}"/>
              </a:ext>
            </a:extLst>
          </p:cNvPr>
          <p:cNvSpPr txBox="1">
            <a:spLocks/>
          </p:cNvSpPr>
          <p:nvPr/>
        </p:nvSpPr>
        <p:spPr>
          <a:xfrm>
            <a:off x="975935" y="450448"/>
            <a:ext cx="7265321" cy="401322"/>
          </a:xfrm>
          <a:prstGeom prst="rect">
            <a:avLst/>
          </a:prstGeom>
        </p:spPr>
        <p:txBody>
          <a:bodyPr/>
          <a:lstStyle>
            <a:lvl1pPr algn="ctr" defTabSz="457200" rtl="0" eaLnBrk="1" fontAlgn="base" hangingPunct="1">
              <a:spcBef>
                <a:spcPct val="0"/>
              </a:spcBef>
              <a:spcAft>
                <a:spcPct val="0"/>
              </a:spcAft>
              <a:defRPr sz="4400" kern="1200">
                <a:solidFill>
                  <a:schemeClr val="tx1"/>
                </a:solidFill>
                <a:latin typeface="+mj-lt"/>
                <a:ea typeface="+mj-ea"/>
                <a:cs typeface="+mj-cs"/>
              </a:defRPr>
            </a:lvl1pPr>
            <a:lvl2pPr algn="ctr" defTabSz="457200" rtl="0" eaLnBrk="1" fontAlgn="base" hangingPunct="1">
              <a:spcBef>
                <a:spcPct val="0"/>
              </a:spcBef>
              <a:spcAft>
                <a:spcPct val="0"/>
              </a:spcAft>
              <a:defRPr sz="4400">
                <a:solidFill>
                  <a:schemeClr val="tx1"/>
                </a:solidFill>
                <a:latin typeface="Calibri" pitchFamily="34" charset="0"/>
              </a:defRPr>
            </a:lvl2pPr>
            <a:lvl3pPr algn="ctr" defTabSz="457200" rtl="0" eaLnBrk="1" fontAlgn="base" hangingPunct="1">
              <a:spcBef>
                <a:spcPct val="0"/>
              </a:spcBef>
              <a:spcAft>
                <a:spcPct val="0"/>
              </a:spcAft>
              <a:defRPr sz="4400">
                <a:solidFill>
                  <a:schemeClr val="tx1"/>
                </a:solidFill>
                <a:latin typeface="Calibri" pitchFamily="34" charset="0"/>
              </a:defRPr>
            </a:lvl3pPr>
            <a:lvl4pPr algn="ctr" defTabSz="457200" rtl="0" eaLnBrk="1" fontAlgn="base" hangingPunct="1">
              <a:spcBef>
                <a:spcPct val="0"/>
              </a:spcBef>
              <a:spcAft>
                <a:spcPct val="0"/>
              </a:spcAft>
              <a:defRPr sz="4400">
                <a:solidFill>
                  <a:schemeClr val="tx1"/>
                </a:solidFill>
                <a:latin typeface="Calibri" pitchFamily="34" charset="0"/>
              </a:defRPr>
            </a:lvl4pPr>
            <a:lvl5pPr algn="ctr" defTabSz="457200" rtl="0" eaLnBrk="1" fontAlgn="base" hangingPunct="1">
              <a:spcBef>
                <a:spcPct val="0"/>
              </a:spcBef>
              <a:spcAft>
                <a:spcPct val="0"/>
              </a:spcAft>
              <a:defRPr sz="4400">
                <a:solidFill>
                  <a:schemeClr val="tx1"/>
                </a:solidFill>
                <a:latin typeface="Calibri" pitchFamily="34" charset="0"/>
              </a:defRPr>
            </a:lvl5pPr>
            <a:lvl6pPr marL="457200" algn="ctr" defTabSz="457200" rtl="0" eaLnBrk="1" fontAlgn="base" hangingPunct="1">
              <a:spcBef>
                <a:spcPct val="0"/>
              </a:spcBef>
              <a:spcAft>
                <a:spcPct val="0"/>
              </a:spcAft>
              <a:defRPr sz="4400">
                <a:solidFill>
                  <a:schemeClr val="tx1"/>
                </a:solidFill>
                <a:latin typeface="Calibri" pitchFamily="34" charset="0"/>
              </a:defRPr>
            </a:lvl6pPr>
            <a:lvl7pPr marL="914400" algn="ctr" defTabSz="457200" rtl="0" eaLnBrk="1" fontAlgn="base" hangingPunct="1">
              <a:spcBef>
                <a:spcPct val="0"/>
              </a:spcBef>
              <a:spcAft>
                <a:spcPct val="0"/>
              </a:spcAft>
              <a:defRPr sz="4400">
                <a:solidFill>
                  <a:schemeClr val="tx1"/>
                </a:solidFill>
                <a:latin typeface="Calibri" pitchFamily="34" charset="0"/>
              </a:defRPr>
            </a:lvl7pPr>
            <a:lvl8pPr marL="1371600" algn="ctr" defTabSz="457200" rtl="0" eaLnBrk="1" fontAlgn="base" hangingPunct="1">
              <a:spcBef>
                <a:spcPct val="0"/>
              </a:spcBef>
              <a:spcAft>
                <a:spcPct val="0"/>
              </a:spcAft>
              <a:defRPr sz="4400">
                <a:solidFill>
                  <a:schemeClr val="tx1"/>
                </a:solidFill>
                <a:latin typeface="Calibri" pitchFamily="34" charset="0"/>
              </a:defRPr>
            </a:lvl8pPr>
            <a:lvl9pPr marL="1828800" algn="ctr" defTabSz="457200" rtl="0" eaLnBrk="1" fontAlgn="base" hangingPunct="1">
              <a:spcBef>
                <a:spcPct val="0"/>
              </a:spcBef>
              <a:spcAft>
                <a:spcPct val="0"/>
              </a:spcAft>
              <a:defRPr sz="4400">
                <a:solidFill>
                  <a:schemeClr val="tx1"/>
                </a:solidFill>
                <a:latin typeface="Calibri"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all" spc="0" normalizeH="0" noProof="0" dirty="0">
                <a:ln>
                  <a:noFill/>
                </a:ln>
                <a:solidFill>
                  <a:srgbClr val="0E5B87"/>
                </a:solidFill>
                <a:effectLst/>
                <a:uLnTx/>
                <a:uFillTx/>
                <a:latin typeface="Arial" panose="020B0604020202020204" pitchFamily="34" charset="0"/>
                <a:ea typeface="+mj-ea"/>
                <a:cs typeface="Arial" panose="020B0604020202020204" pitchFamily="34" charset="0"/>
              </a:rPr>
              <a:t>More Important Data </a:t>
            </a:r>
          </a:p>
        </p:txBody>
      </p:sp>
      <p:pic>
        <p:nvPicPr>
          <p:cNvPr id="17" name="Kép 16">
            <a:extLst>
              <a:ext uri="{FF2B5EF4-FFF2-40B4-BE49-F238E27FC236}">
                <a16:creationId xmlns:a16="http://schemas.microsoft.com/office/drawing/2014/main" id="{68719CA0-1A74-4A57-A5F7-065CFB9F889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282353" y="173906"/>
            <a:ext cx="861647" cy="897204"/>
          </a:xfrm>
          <a:prstGeom prst="rect">
            <a:avLst/>
          </a:prstGeom>
        </p:spPr>
      </p:pic>
      <p:pic>
        <p:nvPicPr>
          <p:cNvPr id="4" name="Kép 3">
            <a:extLst>
              <a:ext uri="{FF2B5EF4-FFF2-40B4-BE49-F238E27FC236}">
                <a16:creationId xmlns:a16="http://schemas.microsoft.com/office/drawing/2014/main" id="{772AFC9D-0A26-429A-80F6-1FFDB438B3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1006" y="1583544"/>
            <a:ext cx="8792229" cy="4210864"/>
          </a:xfrm>
          <a:prstGeom prst="rect">
            <a:avLst/>
          </a:prstGeom>
        </p:spPr>
      </p:pic>
      <p:sp>
        <p:nvSpPr>
          <p:cNvPr id="5" name="Szövegdoboz 4">
            <a:extLst>
              <a:ext uri="{FF2B5EF4-FFF2-40B4-BE49-F238E27FC236}">
                <a16:creationId xmlns:a16="http://schemas.microsoft.com/office/drawing/2014/main" id="{0B4A4CEE-8E0E-4920-81D4-7D93BA2A4C4B}"/>
              </a:ext>
            </a:extLst>
          </p:cNvPr>
          <p:cNvSpPr txBox="1"/>
          <p:nvPr/>
        </p:nvSpPr>
        <p:spPr>
          <a:xfrm>
            <a:off x="1276375" y="1209674"/>
            <a:ext cx="6038826" cy="309059"/>
          </a:xfrm>
          <a:prstGeom prst="rect">
            <a:avLst/>
          </a:prstGeom>
          <a:noFill/>
        </p:spPr>
        <p:txBody>
          <a:bodyPr wrap="square">
            <a:spAutoFit/>
          </a:bodyPr>
          <a:lstStyle/>
          <a:p>
            <a:pPr marL="252000" algn="ctr">
              <a:lnSpc>
                <a:spcPct val="75000"/>
              </a:lnSpc>
              <a:spcBef>
                <a:spcPts val="0"/>
              </a:spcBef>
            </a:pPr>
            <a:r>
              <a:rPr lang="hu-HU" sz="1800" b="1" u="none" dirty="0">
                <a:latin typeface="Candara" panose="020E0502030303020204" pitchFamily="34" charset="0"/>
              </a:rPr>
              <a:t>NUMBER OF ACTIVE NON-HUNGARIAN STUDENTS</a:t>
            </a:r>
            <a:endParaRPr lang="hu-HU" sz="1400" b="1" u="none" dirty="0">
              <a:latin typeface="Candara" panose="020E0502030303020204" pitchFamily="34" charset="0"/>
            </a:endParaRPr>
          </a:p>
        </p:txBody>
      </p:sp>
    </p:spTree>
    <p:extLst>
      <p:ext uri="{BB962C8B-B14F-4D97-AF65-F5344CB8AC3E}">
        <p14:creationId xmlns:p14="http://schemas.microsoft.com/office/powerpoint/2010/main" val="786976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a:extLst>
              <a:ext uri="{FF2B5EF4-FFF2-40B4-BE49-F238E27FC236}">
                <a16:creationId xmlns:a16="http://schemas.microsoft.com/office/drawing/2014/main" id="{491CAD99-7BDF-4DAE-BA28-B3999E694B7E}"/>
              </a:ext>
            </a:extLst>
          </p:cNvPr>
          <p:cNvSpPr txBox="1">
            <a:spLocks noChangeArrowheads="1"/>
          </p:cNvSpPr>
          <p:nvPr/>
        </p:nvSpPr>
        <p:spPr>
          <a:xfrm>
            <a:off x="559253" y="1976846"/>
            <a:ext cx="3723990" cy="351591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algn="l" defTabSz="914400" rtl="0" eaLnBrk="1" fontAlgn="base" latinLnBrk="0" hangingPunct="1">
              <a:lnSpc>
                <a:spcPct val="80000"/>
              </a:lnSpc>
              <a:spcBef>
                <a:spcPts val="1000"/>
              </a:spcBef>
              <a:spcAft>
                <a:spcPct val="0"/>
              </a:spcAft>
              <a:buClrTx/>
              <a:buSzTx/>
              <a:buFont typeface="Wingdings" panose="05000000000000000000" pitchFamily="2" charset="2"/>
              <a:buChar char="Ø"/>
              <a:tabLst/>
              <a:defRPr/>
            </a:pPr>
            <a:r>
              <a:rPr kumimoji="0" lang="en-GB" altLang="hu-HU" sz="2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Institute of Mathematics </a:t>
            </a:r>
          </a:p>
          <a:p>
            <a:pPr marR="0" lvl="0" algn="l" defTabSz="914400" rtl="0" eaLnBrk="1" fontAlgn="base" latinLnBrk="0" hangingPunct="1">
              <a:lnSpc>
                <a:spcPct val="80000"/>
              </a:lnSpc>
              <a:spcBef>
                <a:spcPts val="1000"/>
              </a:spcBef>
              <a:spcAft>
                <a:spcPct val="0"/>
              </a:spcAft>
              <a:buClrTx/>
              <a:buSzTx/>
              <a:buFont typeface="Wingdings" panose="05000000000000000000" pitchFamily="2" charset="2"/>
              <a:buChar char="Ø"/>
              <a:tabLst/>
              <a:defRPr/>
            </a:pPr>
            <a:r>
              <a:rPr kumimoji="0" lang="en-GB" altLang="hu-HU" sz="2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Institute of Mechanics</a:t>
            </a:r>
          </a:p>
          <a:p>
            <a:pPr marR="0" lvl="0" algn="l" defTabSz="914400" rtl="0" eaLnBrk="1" fontAlgn="base" latinLnBrk="0" hangingPunct="1">
              <a:lnSpc>
                <a:spcPct val="80000"/>
              </a:lnSpc>
              <a:spcBef>
                <a:spcPts val="1000"/>
              </a:spcBef>
              <a:spcAft>
                <a:spcPct val="0"/>
              </a:spcAft>
              <a:buClrTx/>
              <a:buSzTx/>
              <a:buFont typeface="Wingdings" panose="05000000000000000000" pitchFamily="2" charset="2"/>
              <a:buChar char="Ø"/>
              <a:tabLst/>
              <a:defRPr/>
            </a:pPr>
            <a:r>
              <a:rPr kumimoji="0" lang="en-GB" altLang="hu-HU" sz="2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Institute of Physics</a:t>
            </a:r>
            <a:r>
              <a:rPr kumimoji="0" lang="hu-HU" altLang="hu-HU" sz="2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and </a:t>
            </a:r>
            <a:r>
              <a:rPr kumimoji="0" lang="hu-HU" altLang="hu-HU" sz="2200" b="0" i="0"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Electronic</a:t>
            </a:r>
            <a:r>
              <a:rPr kumimoji="0" lang="hu-HU" altLang="hu-HU" sz="2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a:t>
            </a:r>
            <a:r>
              <a:rPr kumimoji="0" lang="hu-HU" altLang="hu-HU" sz="2200" b="0" i="0"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Engineering</a:t>
            </a:r>
            <a:endParaRPr kumimoji="0" lang="en-GB" altLang="hu-HU" sz="2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R="0" lvl="0" algn="l" defTabSz="914400" rtl="0" eaLnBrk="1" fontAlgn="base" latinLnBrk="0" hangingPunct="1">
              <a:lnSpc>
                <a:spcPct val="80000"/>
              </a:lnSpc>
              <a:spcBef>
                <a:spcPts val="1000"/>
              </a:spcBef>
              <a:spcAft>
                <a:spcPct val="0"/>
              </a:spcAft>
              <a:buClrTx/>
              <a:buSzTx/>
              <a:buFont typeface="Wingdings" panose="05000000000000000000" pitchFamily="2" charset="2"/>
              <a:buChar char="Ø"/>
              <a:tabLst/>
              <a:defRPr/>
            </a:pPr>
            <a:r>
              <a:rPr kumimoji="0" lang="en-GB" altLang="hu-HU" sz="2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Institute of Logistics</a:t>
            </a:r>
          </a:p>
          <a:p>
            <a:pPr marR="0" lvl="0" algn="l" defTabSz="914400" rtl="0" eaLnBrk="1" fontAlgn="base" latinLnBrk="0" hangingPunct="1">
              <a:lnSpc>
                <a:spcPct val="80000"/>
              </a:lnSpc>
              <a:spcBef>
                <a:spcPts val="1000"/>
              </a:spcBef>
              <a:spcAft>
                <a:spcPct val="0"/>
              </a:spcAft>
              <a:buClrTx/>
              <a:buSzTx/>
              <a:buFont typeface="Wingdings" panose="05000000000000000000" pitchFamily="2" charset="2"/>
              <a:buChar char="Ø"/>
              <a:tabLst/>
              <a:defRPr/>
            </a:pPr>
            <a:r>
              <a:rPr kumimoji="0" lang="en-GB" altLang="hu-HU" sz="2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Institute of Machine and Product Design</a:t>
            </a:r>
          </a:p>
          <a:p>
            <a:pPr marR="0" lvl="0" algn="l" defTabSz="914400" rtl="0" eaLnBrk="1" fontAlgn="base" latinLnBrk="0" hangingPunct="1">
              <a:lnSpc>
                <a:spcPct val="80000"/>
              </a:lnSpc>
              <a:spcBef>
                <a:spcPts val="1000"/>
              </a:spcBef>
              <a:spcAft>
                <a:spcPct val="0"/>
              </a:spcAft>
              <a:buClrTx/>
              <a:buSzTx/>
              <a:buFont typeface="Wingdings" panose="05000000000000000000" pitchFamily="2" charset="2"/>
              <a:buChar char="Ø"/>
              <a:tabLst/>
              <a:defRPr/>
            </a:pPr>
            <a:r>
              <a:rPr kumimoji="0" lang="en-GB" altLang="hu-HU" sz="2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Institute of </a:t>
            </a:r>
            <a:r>
              <a:rPr kumimoji="0" lang="en-GB" altLang="hu-HU" sz="2200" b="0" i="0"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Manfacturing</a:t>
            </a:r>
            <a:r>
              <a:rPr kumimoji="0" lang="en-GB" altLang="hu-HU" sz="2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Science</a:t>
            </a:r>
          </a:p>
          <a:p>
            <a:pPr marL="228600" marR="0" lvl="0" indent="-228600" algn="l" defTabSz="914400" rtl="0" eaLnBrk="1" fontAlgn="base" latinLnBrk="0" hangingPunct="1">
              <a:lnSpc>
                <a:spcPct val="80000"/>
              </a:lnSpc>
              <a:spcBef>
                <a:spcPts val="1000"/>
              </a:spcBef>
              <a:spcAft>
                <a:spcPct val="0"/>
              </a:spcAft>
              <a:buClrTx/>
              <a:buSzTx/>
              <a:buFont typeface="Arial" panose="020B0604020202020204" pitchFamily="34" charset="0"/>
              <a:buChar char="•"/>
              <a:tabLst/>
              <a:defRPr/>
            </a:pPr>
            <a:endParaRPr kumimoji="0" lang="en-GB" altLang="hu-HU" sz="165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9" name="Rectangle 5">
            <a:extLst>
              <a:ext uri="{FF2B5EF4-FFF2-40B4-BE49-F238E27FC236}">
                <a16:creationId xmlns:a16="http://schemas.microsoft.com/office/drawing/2014/main" id="{E97E8A41-D8C8-4A45-8E9B-D1105258940E}"/>
              </a:ext>
            </a:extLst>
          </p:cNvPr>
          <p:cNvSpPr txBox="1">
            <a:spLocks noChangeArrowheads="1"/>
          </p:cNvSpPr>
          <p:nvPr/>
        </p:nvSpPr>
        <p:spPr>
          <a:xfrm>
            <a:off x="4270195" y="1976846"/>
            <a:ext cx="4894302" cy="30301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algn="l" defTabSz="914400" rtl="0" eaLnBrk="1" fontAlgn="base" latinLnBrk="0" hangingPunct="1">
              <a:lnSpc>
                <a:spcPct val="80000"/>
              </a:lnSpc>
              <a:spcBef>
                <a:spcPts val="1000"/>
              </a:spcBef>
              <a:spcAft>
                <a:spcPct val="0"/>
              </a:spcAft>
              <a:buClrTx/>
              <a:buSzTx/>
              <a:buFont typeface="Wingdings" panose="05000000000000000000" pitchFamily="2" charset="2"/>
              <a:buChar char="Ø"/>
              <a:tabLst/>
              <a:defRPr/>
            </a:pPr>
            <a:r>
              <a:rPr kumimoji="0" lang="en-GB" altLang="hu-HU" sz="2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Institute of Material</a:t>
            </a:r>
            <a:r>
              <a:rPr kumimoji="0" lang="hu-HU" altLang="hu-HU" sz="2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s</a:t>
            </a:r>
            <a:r>
              <a:rPr kumimoji="0" lang="en-GB" altLang="hu-HU" sz="2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Science and Technology</a:t>
            </a:r>
          </a:p>
          <a:p>
            <a:pPr marR="0" lvl="0" algn="l" defTabSz="914400" rtl="0" eaLnBrk="1" fontAlgn="base" latinLnBrk="0" hangingPunct="1">
              <a:lnSpc>
                <a:spcPct val="80000"/>
              </a:lnSpc>
              <a:spcBef>
                <a:spcPts val="1000"/>
              </a:spcBef>
              <a:spcAft>
                <a:spcPct val="0"/>
              </a:spcAft>
              <a:buClrTx/>
              <a:buSzTx/>
              <a:buFont typeface="Wingdings" panose="05000000000000000000" pitchFamily="2" charset="2"/>
              <a:buChar char="Ø"/>
              <a:tabLst/>
              <a:defRPr/>
            </a:pPr>
            <a:r>
              <a:rPr kumimoji="0" lang="en-GB" altLang="hu-HU" sz="2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Institute of Energy Engineering and Chemical Machinery</a:t>
            </a:r>
          </a:p>
          <a:p>
            <a:pPr marR="0" lvl="0" algn="l" defTabSz="914400" rtl="0" eaLnBrk="1" fontAlgn="base" latinLnBrk="0" hangingPunct="1">
              <a:lnSpc>
                <a:spcPct val="80000"/>
              </a:lnSpc>
              <a:spcBef>
                <a:spcPts val="1000"/>
              </a:spcBef>
              <a:spcAft>
                <a:spcPct val="0"/>
              </a:spcAft>
              <a:buClrTx/>
              <a:buSzTx/>
              <a:buFont typeface="Wingdings" panose="05000000000000000000" pitchFamily="2" charset="2"/>
              <a:buChar char="Ø"/>
              <a:tabLst/>
              <a:defRPr/>
            </a:pPr>
            <a:r>
              <a:rPr kumimoji="0" lang="en-GB" altLang="hu-HU" sz="2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Institute of Machine Tool Engineering and Mechatronics</a:t>
            </a:r>
          </a:p>
          <a:p>
            <a:pPr marR="0" lvl="0" algn="l" defTabSz="914400" rtl="0" eaLnBrk="1" fontAlgn="base" latinLnBrk="0" hangingPunct="1">
              <a:lnSpc>
                <a:spcPct val="80000"/>
              </a:lnSpc>
              <a:spcBef>
                <a:spcPts val="1000"/>
              </a:spcBef>
              <a:spcAft>
                <a:spcPct val="0"/>
              </a:spcAft>
              <a:buClrTx/>
              <a:buSzTx/>
              <a:buFont typeface="Wingdings" panose="05000000000000000000" pitchFamily="2" charset="2"/>
              <a:buChar char="Ø"/>
              <a:tabLst/>
              <a:defRPr/>
            </a:pPr>
            <a:r>
              <a:rPr kumimoji="0" lang="en-GB" altLang="hu-HU" sz="2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Institute of  </a:t>
            </a:r>
            <a:r>
              <a:rPr kumimoji="0" lang="hu-HU" altLang="hu-HU" sz="2200" b="0" i="0"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Automation</a:t>
            </a:r>
            <a:r>
              <a:rPr kumimoji="0" lang="hu-HU" altLang="hu-HU" sz="2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and </a:t>
            </a:r>
            <a:r>
              <a:rPr kumimoji="0" lang="hu-HU" altLang="hu-HU" sz="2200" b="0" i="0"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Communication</a:t>
            </a:r>
            <a:r>
              <a:rPr kumimoji="0" lang="hu-HU" altLang="hu-HU" sz="2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a:t>
            </a:r>
            <a:r>
              <a:rPr kumimoji="0" lang="hu-HU" altLang="hu-HU" sz="2200" b="0" i="0"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Technology</a:t>
            </a:r>
            <a:endParaRPr kumimoji="0" lang="en-GB" altLang="hu-HU" sz="2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R="0" lvl="0" algn="l" defTabSz="914400" rtl="0" eaLnBrk="1" fontAlgn="base" latinLnBrk="0" hangingPunct="1">
              <a:lnSpc>
                <a:spcPct val="80000"/>
              </a:lnSpc>
              <a:spcBef>
                <a:spcPts val="1000"/>
              </a:spcBef>
              <a:spcAft>
                <a:spcPct val="0"/>
              </a:spcAft>
              <a:buClrTx/>
              <a:buSzTx/>
              <a:buFont typeface="Wingdings" panose="05000000000000000000" pitchFamily="2" charset="2"/>
              <a:buChar char="Ø"/>
              <a:tabLst/>
              <a:defRPr/>
            </a:pPr>
            <a:r>
              <a:rPr kumimoji="0" lang="en-GB" altLang="hu-HU" sz="2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Institute of Informatics</a:t>
            </a:r>
            <a:r>
              <a:rPr kumimoji="0" lang="hu-HU" altLang="hu-HU" sz="2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a:t>
            </a:r>
            <a:r>
              <a:rPr kumimoji="0" lang="hu-HU" altLang="hu-HU" sz="2200" b="0" i="0"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Sciences</a:t>
            </a:r>
            <a:endParaRPr kumimoji="0" lang="en-GB" altLang="hu-HU" sz="2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pic>
        <p:nvPicPr>
          <p:cNvPr id="6" name="Kép 5">
            <a:extLst>
              <a:ext uri="{FF2B5EF4-FFF2-40B4-BE49-F238E27FC236}">
                <a16:creationId xmlns:a16="http://schemas.microsoft.com/office/drawing/2014/main" id="{92138CF6-D75B-4A11-B7CC-0DD6ACDC176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282353" y="173906"/>
            <a:ext cx="861647" cy="897204"/>
          </a:xfrm>
          <a:prstGeom prst="rect">
            <a:avLst/>
          </a:prstGeom>
        </p:spPr>
      </p:pic>
      <p:sp>
        <p:nvSpPr>
          <p:cNvPr id="10" name="Szövegdoboz 9">
            <a:extLst>
              <a:ext uri="{FF2B5EF4-FFF2-40B4-BE49-F238E27FC236}">
                <a16:creationId xmlns:a16="http://schemas.microsoft.com/office/drawing/2014/main" id="{3A9432B1-3CD0-4A51-A286-E21BC203D660}"/>
              </a:ext>
            </a:extLst>
          </p:cNvPr>
          <p:cNvSpPr txBox="1"/>
          <p:nvPr/>
        </p:nvSpPr>
        <p:spPr>
          <a:xfrm>
            <a:off x="482187" y="1521869"/>
            <a:ext cx="4572000" cy="369973"/>
          </a:xfrm>
          <a:prstGeom prst="rect">
            <a:avLst/>
          </a:prstGeom>
          <a:noFill/>
        </p:spPr>
        <p:txBody>
          <a:bodyPr wrap="square">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r>
              <a:rPr kumimoji="0" lang="hu-HU" altLang="hu-HU" sz="2200" b="1" i="0"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Institutes</a:t>
            </a:r>
            <a:r>
              <a:rPr kumimoji="0" lang="hu-HU" altLang="hu-HU" sz="22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a:t>
            </a:r>
          </a:p>
        </p:txBody>
      </p:sp>
      <p:sp>
        <p:nvSpPr>
          <p:cNvPr id="14" name="Cím 1">
            <a:extLst>
              <a:ext uri="{FF2B5EF4-FFF2-40B4-BE49-F238E27FC236}">
                <a16:creationId xmlns:a16="http://schemas.microsoft.com/office/drawing/2014/main" id="{05AFF771-4DD9-4BD7-B009-E4DE9C4C831D}"/>
              </a:ext>
            </a:extLst>
          </p:cNvPr>
          <p:cNvSpPr txBox="1">
            <a:spLocks/>
          </p:cNvSpPr>
          <p:nvPr/>
        </p:nvSpPr>
        <p:spPr>
          <a:xfrm>
            <a:off x="904018" y="355711"/>
            <a:ext cx="7296143" cy="551384"/>
          </a:xfrm>
          <a:prstGeom prst="rect">
            <a:avLst/>
          </a:prstGeom>
        </p:spPr>
        <p:txBody>
          <a:bodyPr/>
          <a:lstStyle>
            <a:lvl1pPr algn="ctr" defTabSz="457200" rtl="0" eaLnBrk="1" fontAlgn="base" hangingPunct="1">
              <a:spcBef>
                <a:spcPct val="0"/>
              </a:spcBef>
              <a:spcAft>
                <a:spcPct val="0"/>
              </a:spcAft>
              <a:defRPr sz="4400" kern="1200">
                <a:solidFill>
                  <a:schemeClr val="tx1"/>
                </a:solidFill>
                <a:latin typeface="+mj-lt"/>
                <a:ea typeface="+mj-ea"/>
                <a:cs typeface="+mj-cs"/>
              </a:defRPr>
            </a:lvl1pPr>
            <a:lvl2pPr algn="ctr" defTabSz="457200" rtl="0" eaLnBrk="1" fontAlgn="base" hangingPunct="1">
              <a:spcBef>
                <a:spcPct val="0"/>
              </a:spcBef>
              <a:spcAft>
                <a:spcPct val="0"/>
              </a:spcAft>
              <a:defRPr sz="4400">
                <a:solidFill>
                  <a:schemeClr val="tx1"/>
                </a:solidFill>
                <a:latin typeface="Calibri" pitchFamily="34" charset="0"/>
              </a:defRPr>
            </a:lvl2pPr>
            <a:lvl3pPr algn="ctr" defTabSz="457200" rtl="0" eaLnBrk="1" fontAlgn="base" hangingPunct="1">
              <a:spcBef>
                <a:spcPct val="0"/>
              </a:spcBef>
              <a:spcAft>
                <a:spcPct val="0"/>
              </a:spcAft>
              <a:defRPr sz="4400">
                <a:solidFill>
                  <a:schemeClr val="tx1"/>
                </a:solidFill>
                <a:latin typeface="Calibri" pitchFamily="34" charset="0"/>
              </a:defRPr>
            </a:lvl3pPr>
            <a:lvl4pPr algn="ctr" defTabSz="457200" rtl="0" eaLnBrk="1" fontAlgn="base" hangingPunct="1">
              <a:spcBef>
                <a:spcPct val="0"/>
              </a:spcBef>
              <a:spcAft>
                <a:spcPct val="0"/>
              </a:spcAft>
              <a:defRPr sz="4400">
                <a:solidFill>
                  <a:schemeClr val="tx1"/>
                </a:solidFill>
                <a:latin typeface="Calibri" pitchFamily="34" charset="0"/>
              </a:defRPr>
            </a:lvl4pPr>
            <a:lvl5pPr algn="ctr" defTabSz="457200" rtl="0" eaLnBrk="1" fontAlgn="base" hangingPunct="1">
              <a:spcBef>
                <a:spcPct val="0"/>
              </a:spcBef>
              <a:spcAft>
                <a:spcPct val="0"/>
              </a:spcAft>
              <a:defRPr sz="4400">
                <a:solidFill>
                  <a:schemeClr val="tx1"/>
                </a:solidFill>
                <a:latin typeface="Calibri" pitchFamily="34" charset="0"/>
              </a:defRPr>
            </a:lvl5pPr>
            <a:lvl6pPr marL="457200" algn="ctr" defTabSz="457200" rtl="0" eaLnBrk="1" fontAlgn="base" hangingPunct="1">
              <a:spcBef>
                <a:spcPct val="0"/>
              </a:spcBef>
              <a:spcAft>
                <a:spcPct val="0"/>
              </a:spcAft>
              <a:defRPr sz="4400">
                <a:solidFill>
                  <a:schemeClr val="tx1"/>
                </a:solidFill>
                <a:latin typeface="Calibri" pitchFamily="34" charset="0"/>
              </a:defRPr>
            </a:lvl6pPr>
            <a:lvl7pPr marL="914400" algn="ctr" defTabSz="457200" rtl="0" eaLnBrk="1" fontAlgn="base" hangingPunct="1">
              <a:spcBef>
                <a:spcPct val="0"/>
              </a:spcBef>
              <a:spcAft>
                <a:spcPct val="0"/>
              </a:spcAft>
              <a:defRPr sz="4400">
                <a:solidFill>
                  <a:schemeClr val="tx1"/>
                </a:solidFill>
                <a:latin typeface="Calibri" pitchFamily="34" charset="0"/>
              </a:defRPr>
            </a:lvl7pPr>
            <a:lvl8pPr marL="1371600" algn="ctr" defTabSz="457200" rtl="0" eaLnBrk="1" fontAlgn="base" hangingPunct="1">
              <a:spcBef>
                <a:spcPct val="0"/>
              </a:spcBef>
              <a:spcAft>
                <a:spcPct val="0"/>
              </a:spcAft>
              <a:defRPr sz="4400">
                <a:solidFill>
                  <a:schemeClr val="tx1"/>
                </a:solidFill>
                <a:latin typeface="Calibri" pitchFamily="34" charset="0"/>
              </a:defRPr>
            </a:lvl8pPr>
            <a:lvl9pPr marL="1828800" algn="ctr" defTabSz="457200" rtl="0" eaLnBrk="1" fontAlgn="base" hangingPunct="1">
              <a:spcBef>
                <a:spcPct val="0"/>
              </a:spcBef>
              <a:spcAft>
                <a:spcPct val="0"/>
              </a:spcAft>
              <a:defRPr sz="4400">
                <a:solidFill>
                  <a:schemeClr val="tx1"/>
                </a:solidFill>
                <a:latin typeface="Calibri" pitchFamily="34" charset="0"/>
              </a:defRPr>
            </a:lvl9pPr>
          </a:lstStyle>
          <a:p>
            <a:pPr marL="0" marR="0" lvl="0" indent="0"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all" spc="0" normalizeH="0" noProof="0" dirty="0">
                <a:ln>
                  <a:noFill/>
                </a:ln>
                <a:solidFill>
                  <a:srgbClr val="0E5B87"/>
                </a:solidFill>
                <a:effectLst/>
                <a:uLnTx/>
                <a:uFillTx/>
                <a:latin typeface="Arial" panose="020B0604020202020204" pitchFamily="34" charset="0"/>
                <a:ea typeface="+mj-ea"/>
                <a:cs typeface="Arial" panose="020B0604020202020204" pitchFamily="34" charset="0"/>
              </a:rPr>
              <a:t>Institutes at the Faculty of Mechanical Engineering and Informatics</a:t>
            </a:r>
          </a:p>
        </p:txBody>
      </p:sp>
    </p:spTree>
    <p:extLst>
      <p:ext uri="{BB962C8B-B14F-4D97-AF65-F5344CB8AC3E}">
        <p14:creationId xmlns:p14="http://schemas.microsoft.com/office/powerpoint/2010/main" val="24044660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ím 1">
            <a:extLst>
              <a:ext uri="{FF2B5EF4-FFF2-40B4-BE49-F238E27FC236}">
                <a16:creationId xmlns:a16="http://schemas.microsoft.com/office/drawing/2014/main" id="{EA2F97BC-8828-4910-B5BF-5494A5A4C795}"/>
              </a:ext>
            </a:extLst>
          </p:cNvPr>
          <p:cNvSpPr txBox="1">
            <a:spLocks/>
          </p:cNvSpPr>
          <p:nvPr/>
        </p:nvSpPr>
        <p:spPr bwMode="auto">
          <a:xfrm>
            <a:off x="898683" y="345955"/>
            <a:ext cx="4974287" cy="6973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a:lstStyle>
          <a:p>
            <a:pPr>
              <a:spcBef>
                <a:spcPts val="0"/>
              </a:spcBef>
            </a:pPr>
            <a:r>
              <a:rPr lang="en-US" sz="1800" b="1" cap="all" dirty="0">
                <a:solidFill>
                  <a:srgbClr val="0E5B87"/>
                </a:solidFill>
                <a:latin typeface="Arial" panose="020B0604020202020204" pitchFamily="34" charset="0"/>
                <a:cs typeface="Arial" panose="020B0604020202020204" pitchFamily="34" charset="0"/>
              </a:rPr>
              <a:t>INSTITUTE of INFORMATION SCIENCE </a:t>
            </a:r>
          </a:p>
        </p:txBody>
      </p:sp>
      <p:sp>
        <p:nvSpPr>
          <p:cNvPr id="26" name="Szövegdoboz 25">
            <a:extLst>
              <a:ext uri="{FF2B5EF4-FFF2-40B4-BE49-F238E27FC236}">
                <a16:creationId xmlns:a16="http://schemas.microsoft.com/office/drawing/2014/main" id="{8CCF3D85-0C73-4C21-9D74-EBC1A417D22B}"/>
              </a:ext>
            </a:extLst>
          </p:cNvPr>
          <p:cNvSpPr txBox="1"/>
          <p:nvPr/>
        </p:nvSpPr>
        <p:spPr>
          <a:xfrm>
            <a:off x="238014" y="1362998"/>
            <a:ext cx="7100048" cy="6170920"/>
          </a:xfrm>
          <a:prstGeom prst="rect">
            <a:avLst/>
          </a:prstGeom>
          <a:noFill/>
        </p:spPr>
        <p:txBody>
          <a:bodyPr wrap="square" rtlCol="0">
            <a:spAutoFit/>
          </a:bodyPr>
          <a:lstStyle/>
          <a:p>
            <a:pPr algn="just" fontAlgn="auto">
              <a:spcBef>
                <a:spcPts val="0"/>
              </a:spcBef>
              <a:spcAft>
                <a:spcPts val="0"/>
              </a:spcAft>
            </a:pPr>
            <a:r>
              <a:rPr lang="en-US" sz="1500" b="1" u="none" dirty="0">
                <a:solidFill>
                  <a:prstClr val="black"/>
                </a:solidFill>
                <a:latin typeface="Calibri" panose="020F0502020204030204"/>
              </a:rPr>
              <a:t>Main research directions:</a:t>
            </a:r>
          </a:p>
          <a:p>
            <a:pPr marL="257175" indent="-257175" algn="just" fontAlgn="auto">
              <a:spcBef>
                <a:spcPts val="0"/>
              </a:spcBef>
              <a:spcAft>
                <a:spcPts val="0"/>
              </a:spcAft>
              <a:buFont typeface="Wingdings" panose="05000000000000000000" pitchFamily="2" charset="2"/>
              <a:buChar char="Ø"/>
            </a:pPr>
            <a:r>
              <a:rPr lang="en-US" sz="1500" u="none" dirty="0">
                <a:solidFill>
                  <a:prstClr val="black"/>
                </a:solidFill>
                <a:latin typeface="Calibri" panose="020F0502020204030204"/>
              </a:rPr>
              <a:t>Application of Artificial Intelligence Methods in Multidisciplinary Areas</a:t>
            </a:r>
          </a:p>
          <a:p>
            <a:pPr marL="257175" indent="-257175" algn="just" fontAlgn="auto">
              <a:spcBef>
                <a:spcPts val="0"/>
              </a:spcBef>
              <a:spcAft>
                <a:spcPts val="0"/>
              </a:spcAft>
              <a:buFont typeface="Wingdings" panose="05000000000000000000" pitchFamily="2" charset="2"/>
              <a:buChar char="Ø"/>
            </a:pPr>
            <a:r>
              <a:rPr lang="en-US" sz="1500" u="none" dirty="0">
                <a:solidFill>
                  <a:prstClr val="black"/>
                </a:solidFill>
                <a:latin typeface="Calibri" panose="020F0502020204030204"/>
              </a:rPr>
              <a:t>Modern Fuzzy methods – intelligent robot control</a:t>
            </a:r>
          </a:p>
          <a:p>
            <a:pPr marL="257175" indent="-257175" algn="just" fontAlgn="auto">
              <a:spcBef>
                <a:spcPts val="0"/>
              </a:spcBef>
              <a:spcAft>
                <a:spcPts val="0"/>
              </a:spcAft>
              <a:buFont typeface="Wingdings" panose="05000000000000000000" pitchFamily="2" charset="2"/>
              <a:buChar char="Ø"/>
            </a:pPr>
            <a:r>
              <a:rPr lang="en-US" sz="1500" u="none" dirty="0">
                <a:solidFill>
                  <a:prstClr val="black"/>
                </a:solidFill>
                <a:latin typeface="Calibri" panose="020F0502020204030204"/>
              </a:rPr>
              <a:t>Ontology-based data modeling - machine interpretation of Hungarian texts</a:t>
            </a:r>
          </a:p>
          <a:p>
            <a:pPr marL="257175" indent="-257175" algn="just" fontAlgn="auto">
              <a:spcBef>
                <a:spcPts val="0"/>
              </a:spcBef>
              <a:spcAft>
                <a:spcPts val="0"/>
              </a:spcAft>
              <a:buFont typeface="Wingdings" panose="05000000000000000000" pitchFamily="2" charset="2"/>
              <a:buChar char="Ø"/>
            </a:pPr>
            <a:r>
              <a:rPr lang="en-US" sz="1500" u="none" dirty="0">
                <a:solidFill>
                  <a:prstClr val="black"/>
                </a:solidFill>
                <a:latin typeface="Calibri" panose="020F0502020204030204"/>
              </a:rPr>
              <a:t>GPU based cluster environments</a:t>
            </a:r>
          </a:p>
          <a:p>
            <a:pPr marL="257175" indent="-257175" algn="just" fontAlgn="auto">
              <a:spcBef>
                <a:spcPts val="0"/>
              </a:spcBef>
              <a:spcAft>
                <a:spcPts val="0"/>
              </a:spcAft>
              <a:buFont typeface="Wingdings" panose="05000000000000000000" pitchFamily="2" charset="2"/>
              <a:buChar char="Ø"/>
            </a:pPr>
            <a:r>
              <a:rPr lang="en-US" sz="1500" u="none" dirty="0">
                <a:solidFill>
                  <a:prstClr val="black"/>
                </a:solidFill>
                <a:latin typeface="Calibri" panose="020F0502020204030204"/>
              </a:rPr>
              <a:t>Optimization of production IT algorithms and processes</a:t>
            </a:r>
          </a:p>
          <a:p>
            <a:pPr marL="257175" indent="-257175" algn="just" fontAlgn="auto">
              <a:spcBef>
                <a:spcPts val="0"/>
              </a:spcBef>
              <a:spcAft>
                <a:spcPts val="0"/>
              </a:spcAft>
              <a:buFont typeface="Wingdings" panose="05000000000000000000" pitchFamily="2" charset="2"/>
              <a:buChar char="Ø"/>
            </a:pPr>
            <a:r>
              <a:rPr lang="en-US" sz="1500" u="none" dirty="0">
                <a:solidFill>
                  <a:prstClr val="black"/>
                </a:solidFill>
                <a:latin typeface="Calibri" panose="020F0502020204030204"/>
              </a:rPr>
              <a:t>3D machining simulation, NC technology</a:t>
            </a:r>
          </a:p>
          <a:p>
            <a:pPr marL="257175" indent="-257175" algn="just" fontAlgn="auto">
              <a:spcBef>
                <a:spcPts val="0"/>
              </a:spcBef>
              <a:spcAft>
                <a:spcPts val="0"/>
              </a:spcAft>
              <a:buFont typeface="Wingdings" panose="05000000000000000000" pitchFamily="2" charset="2"/>
              <a:buChar char="Ø"/>
            </a:pPr>
            <a:r>
              <a:rPr lang="en-US" sz="1500" u="none" dirty="0">
                <a:solidFill>
                  <a:prstClr val="black"/>
                </a:solidFill>
                <a:latin typeface="Calibri" panose="020F0502020204030204"/>
              </a:rPr>
              <a:t>Algorithm development - custom software development - primarily in technical fields</a:t>
            </a:r>
          </a:p>
          <a:p>
            <a:pPr algn="just" fontAlgn="auto">
              <a:spcBef>
                <a:spcPts val="0"/>
              </a:spcBef>
              <a:spcAft>
                <a:spcPts val="0"/>
              </a:spcAft>
            </a:pPr>
            <a:endParaRPr lang="en-US" sz="1500" u="none" dirty="0">
              <a:solidFill>
                <a:prstClr val="black"/>
              </a:solidFill>
              <a:latin typeface="Calibri" panose="020F0502020204030204"/>
            </a:endParaRPr>
          </a:p>
          <a:p>
            <a:pPr algn="just" fontAlgn="auto">
              <a:spcBef>
                <a:spcPts val="0"/>
              </a:spcBef>
              <a:spcAft>
                <a:spcPts val="0"/>
              </a:spcAft>
            </a:pPr>
            <a:r>
              <a:rPr lang="en-US" sz="1500" b="1" u="none" dirty="0">
                <a:solidFill>
                  <a:prstClr val="black"/>
                </a:solidFill>
                <a:latin typeface="Calibri" panose="020F0502020204030204"/>
              </a:rPr>
              <a:t>Institute laboratories:</a:t>
            </a:r>
          </a:p>
          <a:p>
            <a:pPr marL="214313" indent="-214313" algn="just" fontAlgn="auto">
              <a:spcBef>
                <a:spcPts val="0"/>
              </a:spcBef>
              <a:spcAft>
                <a:spcPts val="0"/>
              </a:spcAft>
              <a:buFont typeface="Wingdings" panose="05000000000000000000" pitchFamily="2" charset="2"/>
              <a:buChar char="Ø"/>
            </a:pPr>
            <a:r>
              <a:rPr lang="en-US" sz="1500" u="none" dirty="0">
                <a:solidFill>
                  <a:prstClr val="black"/>
                </a:solidFill>
                <a:latin typeface="Calibri" panose="020F0502020204030204"/>
              </a:rPr>
              <a:t>5 student computer labs - with 120 workstations </a:t>
            </a:r>
          </a:p>
          <a:p>
            <a:pPr marL="214313" indent="-214313" algn="just" fontAlgn="auto">
              <a:spcBef>
                <a:spcPts val="0"/>
              </a:spcBef>
              <a:spcAft>
                <a:spcPts val="0"/>
              </a:spcAft>
              <a:buFont typeface="Wingdings" panose="05000000000000000000" pitchFamily="2" charset="2"/>
              <a:buChar char="Ø"/>
            </a:pPr>
            <a:r>
              <a:rPr lang="en-US" sz="1500" u="none" dirty="0">
                <a:solidFill>
                  <a:prstClr val="black"/>
                </a:solidFill>
                <a:latin typeface="Calibri" panose="020F0502020204030204"/>
              </a:rPr>
              <a:t>Server room - high performance GPU cluster</a:t>
            </a:r>
          </a:p>
          <a:p>
            <a:pPr algn="just" fontAlgn="auto">
              <a:spcBef>
                <a:spcPts val="0"/>
              </a:spcBef>
              <a:spcAft>
                <a:spcPts val="0"/>
              </a:spcAft>
            </a:pPr>
            <a:endParaRPr lang="en-US" sz="1500" u="none" dirty="0">
              <a:solidFill>
                <a:prstClr val="black"/>
              </a:solidFill>
              <a:latin typeface="Calibri" panose="020F0502020204030204"/>
            </a:endParaRPr>
          </a:p>
          <a:p>
            <a:pPr algn="just" fontAlgn="auto">
              <a:spcBef>
                <a:spcPts val="0"/>
              </a:spcBef>
              <a:spcAft>
                <a:spcPts val="0"/>
              </a:spcAft>
            </a:pPr>
            <a:r>
              <a:rPr lang="en-US" sz="1500" b="1" u="none" dirty="0">
                <a:solidFill>
                  <a:prstClr val="black"/>
                </a:solidFill>
                <a:latin typeface="Calibri" panose="020F0502020204030204"/>
              </a:rPr>
              <a:t>Important Industrial </a:t>
            </a:r>
            <a:r>
              <a:rPr lang="en-US" sz="1500" b="1" dirty="0">
                <a:solidFill>
                  <a:prstClr val="black"/>
                </a:solidFill>
                <a:latin typeface="Calibri" panose="020F0502020204030204"/>
              </a:rPr>
              <a:t>P</a:t>
            </a:r>
            <a:r>
              <a:rPr lang="en-US" sz="1500" b="1" u="none" dirty="0">
                <a:solidFill>
                  <a:prstClr val="black"/>
                </a:solidFill>
                <a:latin typeface="Calibri" panose="020F0502020204030204"/>
              </a:rPr>
              <a:t>artners:</a:t>
            </a:r>
          </a:p>
          <a:p>
            <a:pPr marL="214313" indent="-214313" algn="just" fontAlgn="auto">
              <a:spcBef>
                <a:spcPts val="0"/>
              </a:spcBef>
              <a:spcAft>
                <a:spcPts val="0"/>
              </a:spcAft>
              <a:buFont typeface="Wingdings" panose="05000000000000000000" pitchFamily="2" charset="2"/>
              <a:buChar char="Ø"/>
            </a:pPr>
            <a:r>
              <a:rPr lang="en-US" sz="1500" u="none" dirty="0">
                <a:solidFill>
                  <a:prstClr val="black"/>
                </a:solidFill>
                <a:latin typeface="Calibri" panose="020F0502020204030204"/>
              </a:rPr>
              <a:t>Sega Hungary Ltd.</a:t>
            </a:r>
          </a:p>
          <a:p>
            <a:pPr marL="214313" indent="-214313" algn="just" fontAlgn="auto">
              <a:spcBef>
                <a:spcPts val="0"/>
              </a:spcBef>
              <a:spcAft>
                <a:spcPts val="0"/>
              </a:spcAft>
              <a:buFont typeface="Wingdings" panose="05000000000000000000" pitchFamily="2" charset="2"/>
              <a:buChar char="Ø"/>
            </a:pPr>
            <a:r>
              <a:rPr lang="en-US" sz="1500" u="none" dirty="0">
                <a:solidFill>
                  <a:prstClr val="black"/>
                </a:solidFill>
                <a:latin typeface="Calibri" panose="020F0502020204030204"/>
              </a:rPr>
              <a:t>Mol </a:t>
            </a:r>
            <a:r>
              <a:rPr lang="en-US" sz="1500" dirty="0">
                <a:solidFill>
                  <a:prstClr val="black"/>
                </a:solidFill>
                <a:latin typeface="Calibri" panose="020F0502020204030204"/>
              </a:rPr>
              <a:t>Inc.</a:t>
            </a:r>
            <a:endParaRPr lang="en-US" sz="1500" u="none" dirty="0">
              <a:solidFill>
                <a:prstClr val="black"/>
              </a:solidFill>
              <a:latin typeface="Calibri" panose="020F0502020204030204"/>
            </a:endParaRPr>
          </a:p>
          <a:p>
            <a:pPr marL="214313" indent="-214313" algn="just" fontAlgn="auto">
              <a:spcBef>
                <a:spcPts val="0"/>
              </a:spcBef>
              <a:spcAft>
                <a:spcPts val="0"/>
              </a:spcAft>
              <a:buFont typeface="Wingdings" panose="05000000000000000000" pitchFamily="2" charset="2"/>
              <a:buChar char="Ø"/>
            </a:pPr>
            <a:r>
              <a:rPr lang="en-US" sz="1500" u="none" dirty="0" err="1">
                <a:solidFill>
                  <a:prstClr val="black"/>
                </a:solidFill>
                <a:latin typeface="Calibri" panose="020F0502020204030204"/>
              </a:rPr>
              <a:t>Evosoft</a:t>
            </a:r>
            <a:r>
              <a:rPr lang="en-US" sz="1500" u="none" dirty="0">
                <a:solidFill>
                  <a:prstClr val="black"/>
                </a:solidFill>
                <a:latin typeface="Calibri" panose="020F0502020204030204"/>
              </a:rPr>
              <a:t> Hungary Ltd.</a:t>
            </a:r>
          </a:p>
          <a:p>
            <a:pPr marL="214313" indent="-214313" algn="just" fontAlgn="auto">
              <a:spcBef>
                <a:spcPts val="0"/>
              </a:spcBef>
              <a:spcAft>
                <a:spcPts val="0"/>
              </a:spcAft>
              <a:buFont typeface="Wingdings" panose="05000000000000000000" pitchFamily="2" charset="2"/>
              <a:buChar char="Ø"/>
            </a:pPr>
            <a:r>
              <a:rPr lang="en-US" sz="1500" u="none" dirty="0" err="1">
                <a:solidFill>
                  <a:prstClr val="black"/>
                </a:solidFill>
                <a:latin typeface="Calibri" panose="020F0502020204030204"/>
              </a:rPr>
              <a:t>Joyson</a:t>
            </a:r>
            <a:r>
              <a:rPr lang="en-US" sz="1500" u="none" dirty="0">
                <a:solidFill>
                  <a:prstClr val="black"/>
                </a:solidFill>
                <a:latin typeface="Calibri" panose="020F0502020204030204"/>
              </a:rPr>
              <a:t> Safety Systems Hungary </a:t>
            </a:r>
            <a:r>
              <a:rPr lang="en-US" sz="1500" dirty="0">
                <a:solidFill>
                  <a:prstClr val="black"/>
                </a:solidFill>
                <a:latin typeface="Calibri" panose="020F0502020204030204"/>
              </a:rPr>
              <a:t>Ltd.</a:t>
            </a:r>
            <a:endParaRPr lang="en-US" sz="1500" u="none" dirty="0">
              <a:solidFill>
                <a:prstClr val="black"/>
              </a:solidFill>
              <a:latin typeface="Calibri" panose="020F0502020204030204"/>
            </a:endParaRPr>
          </a:p>
          <a:p>
            <a:pPr marL="214313" indent="-214313" algn="just" fontAlgn="auto">
              <a:spcBef>
                <a:spcPts val="0"/>
              </a:spcBef>
              <a:spcAft>
                <a:spcPts val="0"/>
              </a:spcAft>
              <a:buFont typeface="Wingdings" panose="05000000000000000000" pitchFamily="2" charset="2"/>
              <a:buChar char="Ø"/>
            </a:pPr>
            <a:r>
              <a:rPr lang="en-US" sz="1500" u="none" dirty="0">
                <a:solidFill>
                  <a:prstClr val="black"/>
                </a:solidFill>
                <a:latin typeface="Calibri" panose="020F0502020204030204"/>
              </a:rPr>
              <a:t>Robert Bosch Power Tool </a:t>
            </a:r>
            <a:r>
              <a:rPr lang="en-US" sz="1500" dirty="0">
                <a:solidFill>
                  <a:prstClr val="black"/>
                </a:solidFill>
                <a:latin typeface="Calibri" panose="020F0502020204030204"/>
              </a:rPr>
              <a:t>Ltd</a:t>
            </a:r>
            <a:r>
              <a:rPr lang="en-US" sz="1500" u="none" dirty="0">
                <a:solidFill>
                  <a:prstClr val="black"/>
                </a:solidFill>
                <a:latin typeface="Calibri" panose="020F0502020204030204"/>
              </a:rPr>
              <a:t>.</a:t>
            </a:r>
          </a:p>
          <a:p>
            <a:pPr marL="214313" indent="-214313" algn="just" fontAlgn="auto">
              <a:spcBef>
                <a:spcPts val="0"/>
              </a:spcBef>
              <a:spcAft>
                <a:spcPts val="0"/>
              </a:spcAft>
              <a:buFont typeface="Wingdings" panose="05000000000000000000" pitchFamily="2" charset="2"/>
              <a:buChar char="Ø"/>
            </a:pPr>
            <a:endParaRPr lang="hu-HU" sz="1400" b="1" u="none" dirty="0">
              <a:solidFill>
                <a:prstClr val="black"/>
              </a:solidFill>
              <a:latin typeface="Calibri" panose="020F0502020204030204"/>
            </a:endParaRPr>
          </a:p>
          <a:p>
            <a:pPr algn="just" fontAlgn="auto">
              <a:spcBef>
                <a:spcPts val="0"/>
              </a:spcBef>
              <a:spcAft>
                <a:spcPts val="0"/>
              </a:spcAft>
            </a:pPr>
            <a:endParaRPr lang="hu-HU" sz="1400" b="1" u="none" dirty="0">
              <a:solidFill>
                <a:prstClr val="black"/>
              </a:solidFill>
              <a:latin typeface="Calibri" panose="020F0502020204030204"/>
            </a:endParaRPr>
          </a:p>
          <a:p>
            <a:pPr algn="just" fontAlgn="auto">
              <a:spcBef>
                <a:spcPts val="0"/>
              </a:spcBef>
              <a:spcAft>
                <a:spcPts val="0"/>
              </a:spcAft>
            </a:pPr>
            <a:endParaRPr lang="hu-HU" sz="1400" u="none" dirty="0">
              <a:solidFill>
                <a:prstClr val="black"/>
              </a:solidFill>
              <a:latin typeface="Calibri" panose="020F0502020204030204"/>
            </a:endParaRPr>
          </a:p>
          <a:p>
            <a:pPr marL="214313" indent="-214313" algn="just" fontAlgn="auto">
              <a:spcBef>
                <a:spcPts val="0"/>
              </a:spcBef>
              <a:spcAft>
                <a:spcPts val="0"/>
              </a:spcAft>
              <a:buFont typeface="Wingdings" panose="05000000000000000000" pitchFamily="2" charset="2"/>
              <a:buChar char="Ø"/>
            </a:pPr>
            <a:endParaRPr lang="hu-HU" sz="1400" u="none" dirty="0">
              <a:solidFill>
                <a:prstClr val="black"/>
              </a:solidFill>
              <a:latin typeface="Calibri" panose="020F0502020204030204"/>
            </a:endParaRPr>
          </a:p>
          <a:p>
            <a:pPr algn="just" fontAlgn="auto">
              <a:spcBef>
                <a:spcPts val="0"/>
              </a:spcBef>
              <a:spcAft>
                <a:spcPts val="0"/>
              </a:spcAft>
            </a:pPr>
            <a:endParaRPr lang="hu-HU" sz="1400" b="1" u="none" dirty="0">
              <a:solidFill>
                <a:prstClr val="black"/>
              </a:solidFill>
              <a:latin typeface="Calibri" panose="020F0502020204030204"/>
            </a:endParaRPr>
          </a:p>
          <a:p>
            <a:pPr algn="just" fontAlgn="auto">
              <a:spcBef>
                <a:spcPts val="0"/>
              </a:spcBef>
              <a:spcAft>
                <a:spcPts val="0"/>
              </a:spcAft>
            </a:pPr>
            <a:endParaRPr lang="hu-HU" sz="1400" b="1" u="none" dirty="0">
              <a:solidFill>
                <a:prstClr val="black"/>
              </a:solidFill>
              <a:latin typeface="Calibri" panose="020F0502020204030204"/>
            </a:endParaRPr>
          </a:p>
          <a:p>
            <a:pPr algn="just" fontAlgn="auto">
              <a:spcBef>
                <a:spcPts val="0"/>
              </a:spcBef>
              <a:spcAft>
                <a:spcPts val="0"/>
              </a:spcAft>
            </a:pPr>
            <a:endParaRPr lang="hu-HU" sz="1400" b="1" u="none" dirty="0">
              <a:solidFill>
                <a:prstClr val="black"/>
              </a:solidFill>
              <a:latin typeface="Calibri" panose="020F0502020204030204"/>
            </a:endParaRPr>
          </a:p>
          <a:p>
            <a:pPr algn="just" fontAlgn="auto">
              <a:spcBef>
                <a:spcPts val="0"/>
              </a:spcBef>
              <a:spcAft>
                <a:spcPts val="0"/>
              </a:spcAft>
            </a:pPr>
            <a:endParaRPr lang="hu-HU" sz="1200" b="1" u="none" dirty="0">
              <a:solidFill>
                <a:prstClr val="black"/>
              </a:solidFill>
              <a:latin typeface="Calibri" panose="020F0502020204030204"/>
            </a:endParaRPr>
          </a:p>
        </p:txBody>
      </p:sp>
      <p:pic>
        <p:nvPicPr>
          <p:cNvPr id="27" name="Kép 2" descr="A képen képernyőkép, beltéri látható&#10;&#10;Automatikusan generált leírás">
            <a:extLst>
              <a:ext uri="{FF2B5EF4-FFF2-40B4-BE49-F238E27FC236}">
                <a16:creationId xmlns:a16="http://schemas.microsoft.com/office/drawing/2014/main" id="{8DE87550-D8DF-406B-92AB-B872644B7CB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62719" y="1703377"/>
            <a:ext cx="2051036" cy="1817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Kép 27">
            <a:extLst>
              <a:ext uri="{FF2B5EF4-FFF2-40B4-BE49-F238E27FC236}">
                <a16:creationId xmlns:a16="http://schemas.microsoft.com/office/drawing/2014/main" id="{1D92B48B-2A7B-4750-9566-DE6B5BC8E1C5}"/>
              </a:ext>
            </a:extLst>
          </p:cNvPr>
          <p:cNvPicPr>
            <a:picLocks noChangeAspect="1"/>
          </p:cNvPicPr>
          <p:nvPr/>
        </p:nvPicPr>
        <p:blipFill>
          <a:blip r:embed="rId3"/>
          <a:stretch>
            <a:fillRect/>
          </a:stretch>
        </p:blipFill>
        <p:spPr>
          <a:xfrm>
            <a:off x="7062719" y="3807952"/>
            <a:ext cx="2051036" cy="1521582"/>
          </a:xfrm>
          <a:prstGeom prst="rect">
            <a:avLst/>
          </a:prstGeom>
        </p:spPr>
      </p:pic>
      <p:grpSp>
        <p:nvGrpSpPr>
          <p:cNvPr id="29" name="Group 6">
            <a:extLst>
              <a:ext uri="{FF2B5EF4-FFF2-40B4-BE49-F238E27FC236}">
                <a16:creationId xmlns:a16="http://schemas.microsoft.com/office/drawing/2014/main" id="{7DE279DB-CD85-4363-8859-D6E6DD186CF0}"/>
              </a:ext>
            </a:extLst>
          </p:cNvPr>
          <p:cNvGrpSpPr>
            <a:grpSpLocks/>
          </p:cNvGrpSpPr>
          <p:nvPr/>
        </p:nvGrpSpPr>
        <p:grpSpPr bwMode="auto">
          <a:xfrm>
            <a:off x="4475634" y="3911064"/>
            <a:ext cx="2073329" cy="1502563"/>
            <a:chOff x="1440" y="1470"/>
            <a:chExt cx="8956" cy="8961"/>
          </a:xfrm>
        </p:grpSpPr>
        <p:sp>
          <p:nvSpPr>
            <p:cNvPr id="30" name="Rectangle 7">
              <a:extLst>
                <a:ext uri="{FF2B5EF4-FFF2-40B4-BE49-F238E27FC236}">
                  <a16:creationId xmlns:a16="http://schemas.microsoft.com/office/drawing/2014/main" id="{03C9DFD6-0E79-4D67-B730-078917518028}"/>
                </a:ext>
              </a:extLst>
            </p:cNvPr>
            <p:cNvSpPr>
              <a:spLocks noChangeArrowheads="1"/>
            </p:cNvSpPr>
            <p:nvPr/>
          </p:nvSpPr>
          <p:spPr bwMode="auto">
            <a:xfrm>
              <a:off x="1440" y="1470"/>
              <a:ext cx="8955" cy="895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fontAlgn="auto">
                <a:lnSpc>
                  <a:spcPct val="100000"/>
                </a:lnSpc>
                <a:spcBef>
                  <a:spcPct val="0"/>
                </a:spcBef>
                <a:spcAft>
                  <a:spcPts val="0"/>
                </a:spcAft>
                <a:buNone/>
              </a:pPr>
              <a:endParaRPr lang="hu-HU" altLang="hu-HU" sz="1700" u="none">
                <a:solidFill>
                  <a:srgbClr val="FFFFFF"/>
                </a:solidFill>
                <a:latin typeface="Arial" charset="0"/>
              </a:endParaRPr>
            </a:p>
          </p:txBody>
        </p:sp>
        <p:pic>
          <p:nvPicPr>
            <p:cNvPr id="31" name="Picture 8">
              <a:extLst>
                <a:ext uri="{FF2B5EF4-FFF2-40B4-BE49-F238E27FC236}">
                  <a16:creationId xmlns:a16="http://schemas.microsoft.com/office/drawing/2014/main" id="{65AAED58-814B-487F-8C27-37FBA6B1A60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56" y="6210"/>
              <a:ext cx="3640" cy="4216"/>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9">
              <a:extLst>
                <a:ext uri="{FF2B5EF4-FFF2-40B4-BE49-F238E27FC236}">
                  <a16:creationId xmlns:a16="http://schemas.microsoft.com/office/drawing/2014/main" id="{72EA0473-7290-4B67-8C4A-CA615864806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99" y="6204"/>
              <a:ext cx="5297" cy="4227"/>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0">
              <a:extLst>
                <a:ext uri="{FF2B5EF4-FFF2-40B4-BE49-F238E27FC236}">
                  <a16:creationId xmlns:a16="http://schemas.microsoft.com/office/drawing/2014/main" id="{56F123AD-4583-4516-AB71-C3C1AD53123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56" y="1488"/>
              <a:ext cx="6311" cy="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1">
              <a:extLst>
                <a:ext uri="{FF2B5EF4-FFF2-40B4-BE49-F238E27FC236}">
                  <a16:creationId xmlns:a16="http://schemas.microsoft.com/office/drawing/2014/main" id="{5DA97F5A-0E68-46B6-8E2D-47A1FF4E39B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36" y="1486"/>
              <a:ext cx="4260" cy="4740"/>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5" name="Téglalap 34">
            <a:extLst>
              <a:ext uri="{FF2B5EF4-FFF2-40B4-BE49-F238E27FC236}">
                <a16:creationId xmlns:a16="http://schemas.microsoft.com/office/drawing/2014/main" id="{A6AB9336-D92D-4653-973E-1DF42054884B}"/>
              </a:ext>
            </a:extLst>
          </p:cNvPr>
          <p:cNvSpPr/>
          <p:nvPr/>
        </p:nvSpPr>
        <p:spPr bwMode="auto">
          <a:xfrm>
            <a:off x="7013875" y="1679546"/>
            <a:ext cx="2088180" cy="1841173"/>
          </a:xfrm>
          <a:prstGeom prst="rect">
            <a:avLst/>
          </a:prstGeom>
          <a:noFill/>
          <a:ln w="38100" cap="flat" cmpd="sng" algn="ctr">
            <a:solidFill>
              <a:srgbClr val="0084CC"/>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hu-HU"/>
          </a:p>
        </p:txBody>
      </p:sp>
      <p:sp>
        <p:nvSpPr>
          <p:cNvPr id="36" name="Téglalap 35">
            <a:extLst>
              <a:ext uri="{FF2B5EF4-FFF2-40B4-BE49-F238E27FC236}">
                <a16:creationId xmlns:a16="http://schemas.microsoft.com/office/drawing/2014/main" id="{336A6EEF-F8A4-4140-A633-71B03D61BCD3}"/>
              </a:ext>
            </a:extLst>
          </p:cNvPr>
          <p:cNvSpPr/>
          <p:nvPr/>
        </p:nvSpPr>
        <p:spPr bwMode="auto">
          <a:xfrm>
            <a:off x="7039324" y="3735693"/>
            <a:ext cx="2062731" cy="1679532"/>
          </a:xfrm>
          <a:prstGeom prst="rect">
            <a:avLst/>
          </a:prstGeom>
          <a:noFill/>
          <a:ln w="38100" cap="flat" cmpd="sng" algn="ctr">
            <a:solidFill>
              <a:srgbClr val="0084CC"/>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hu-HU"/>
          </a:p>
        </p:txBody>
      </p:sp>
      <p:sp>
        <p:nvSpPr>
          <p:cNvPr id="37" name="Téglalap 36">
            <a:extLst>
              <a:ext uri="{FF2B5EF4-FFF2-40B4-BE49-F238E27FC236}">
                <a16:creationId xmlns:a16="http://schemas.microsoft.com/office/drawing/2014/main" id="{14A29957-0CF8-47E5-8C72-1A9D198A4E4E}"/>
              </a:ext>
            </a:extLst>
          </p:cNvPr>
          <p:cNvSpPr/>
          <p:nvPr/>
        </p:nvSpPr>
        <p:spPr bwMode="auto">
          <a:xfrm>
            <a:off x="4448968" y="3881340"/>
            <a:ext cx="2099879" cy="1501557"/>
          </a:xfrm>
          <a:prstGeom prst="rect">
            <a:avLst/>
          </a:prstGeom>
          <a:noFill/>
          <a:ln w="38100" cap="flat" cmpd="sng" algn="ctr">
            <a:solidFill>
              <a:srgbClr val="0084CC"/>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hu-HU"/>
          </a:p>
        </p:txBody>
      </p:sp>
    </p:spTree>
    <p:extLst>
      <p:ext uri="{BB962C8B-B14F-4D97-AF65-F5344CB8AC3E}">
        <p14:creationId xmlns:p14="http://schemas.microsoft.com/office/powerpoint/2010/main" val="36718714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4">
            <a:extLst>
              <a:ext uri="{FF2B5EF4-FFF2-40B4-BE49-F238E27FC236}">
                <a16:creationId xmlns:a16="http://schemas.microsoft.com/office/drawing/2014/main" id="{C14AABFB-FC56-4235-8B8D-C685B2E9D2A7}"/>
              </a:ext>
            </a:extLst>
          </p:cNvPr>
          <p:cNvSpPr txBox="1"/>
          <p:nvPr/>
        </p:nvSpPr>
        <p:spPr>
          <a:xfrm>
            <a:off x="155158" y="1345879"/>
            <a:ext cx="4785812" cy="1923604"/>
          </a:xfrm>
          <a:prstGeom prst="rect">
            <a:avLst/>
          </a:prstGeom>
          <a:noFill/>
        </p:spPr>
        <p:txBody>
          <a:bodyPr wrap="square" rtlCol="0">
            <a:spAutoFit/>
          </a:bodyPr>
          <a:lstStyle/>
          <a:p>
            <a:pPr fontAlgn="auto">
              <a:spcBef>
                <a:spcPts val="0"/>
              </a:spcBef>
              <a:spcAft>
                <a:spcPts val="0"/>
              </a:spcAft>
            </a:pPr>
            <a:r>
              <a:rPr lang="en-US" sz="1500" b="1" u="none" dirty="0">
                <a:solidFill>
                  <a:prstClr val="black"/>
                </a:solidFill>
                <a:latin typeface="Calibri" panose="020F0502020204030204"/>
              </a:rPr>
              <a:t>Main areas:</a:t>
            </a:r>
          </a:p>
          <a:p>
            <a:pPr marL="285750" indent="-285750" fontAlgn="auto">
              <a:spcBef>
                <a:spcPts val="0"/>
              </a:spcBef>
              <a:spcAft>
                <a:spcPts val="0"/>
              </a:spcAft>
              <a:buFont typeface="Wingdings" panose="05000000000000000000" pitchFamily="2" charset="2"/>
              <a:buChar char="Ø"/>
            </a:pPr>
            <a:r>
              <a:rPr lang="en-US" sz="1500" u="none" dirty="0">
                <a:solidFill>
                  <a:prstClr val="black"/>
                </a:solidFill>
                <a:latin typeface="Calibri" panose="020F0502020204030204"/>
              </a:rPr>
              <a:t>Industrial automation, process control</a:t>
            </a:r>
          </a:p>
          <a:p>
            <a:pPr marL="285750" indent="-285750" fontAlgn="auto">
              <a:spcBef>
                <a:spcPts val="0"/>
              </a:spcBef>
              <a:spcAft>
                <a:spcPts val="0"/>
              </a:spcAft>
              <a:buFont typeface="Wingdings" panose="05000000000000000000" pitchFamily="2" charset="2"/>
              <a:buChar char="Ø"/>
            </a:pPr>
            <a:r>
              <a:rPr lang="en-US" sz="1500" u="none" dirty="0">
                <a:solidFill>
                  <a:prstClr val="black"/>
                </a:solidFill>
                <a:latin typeface="Calibri" panose="020F0502020204030204"/>
              </a:rPr>
              <a:t>Industrial communication systems</a:t>
            </a:r>
          </a:p>
          <a:p>
            <a:pPr marL="285750" indent="-285750" fontAlgn="auto">
              <a:spcBef>
                <a:spcPts val="0"/>
              </a:spcBef>
              <a:spcAft>
                <a:spcPts val="0"/>
              </a:spcAft>
              <a:buFont typeface="Wingdings" panose="05000000000000000000" pitchFamily="2" charset="2"/>
              <a:buChar char="Ø"/>
            </a:pPr>
            <a:r>
              <a:rPr lang="en-US" sz="1500" u="none" dirty="0">
                <a:solidFill>
                  <a:prstClr val="black"/>
                </a:solidFill>
                <a:latin typeface="Calibri" panose="020F0502020204030204"/>
              </a:rPr>
              <a:t>Embedded and digital systems, design and production is electronics</a:t>
            </a:r>
          </a:p>
          <a:p>
            <a:pPr marL="285750" indent="-285750" fontAlgn="auto">
              <a:spcBef>
                <a:spcPts val="0"/>
              </a:spcBef>
              <a:spcAft>
                <a:spcPts val="0"/>
              </a:spcAft>
              <a:buFont typeface="Wingdings" panose="05000000000000000000" pitchFamily="2" charset="2"/>
              <a:buChar char="Ø"/>
            </a:pPr>
            <a:r>
              <a:rPr lang="en-US" sz="1500" u="none" dirty="0">
                <a:solidFill>
                  <a:prstClr val="black"/>
                </a:solidFill>
                <a:latin typeface="Calibri" panose="020F0502020204030204"/>
              </a:rPr>
              <a:t>Telecommunication, multimedia</a:t>
            </a:r>
          </a:p>
          <a:p>
            <a:pPr marL="285750" indent="-285750" fontAlgn="auto">
              <a:spcBef>
                <a:spcPts val="0"/>
              </a:spcBef>
              <a:spcAft>
                <a:spcPts val="0"/>
              </a:spcAft>
              <a:buFont typeface="Wingdings" panose="05000000000000000000" pitchFamily="2" charset="2"/>
              <a:buChar char="Ø"/>
            </a:pPr>
            <a:r>
              <a:rPr lang="en-US" sz="1500" u="none" dirty="0">
                <a:solidFill>
                  <a:prstClr val="black"/>
                </a:solidFill>
                <a:latin typeface="Calibri" panose="020F0502020204030204"/>
              </a:rPr>
              <a:t>Speech processing, speech-based systems</a:t>
            </a:r>
          </a:p>
          <a:p>
            <a:pPr fontAlgn="auto">
              <a:spcBef>
                <a:spcPts val="0"/>
              </a:spcBef>
              <a:spcAft>
                <a:spcPts val="0"/>
              </a:spcAft>
            </a:pPr>
            <a:endParaRPr lang="en-US" sz="1400" u="none" dirty="0">
              <a:solidFill>
                <a:prstClr val="black"/>
              </a:solidFill>
              <a:latin typeface="Calibri" panose="020F0502020204030204"/>
            </a:endParaRPr>
          </a:p>
        </p:txBody>
      </p:sp>
      <p:sp>
        <p:nvSpPr>
          <p:cNvPr id="6" name="Szövegdoboz 4">
            <a:extLst>
              <a:ext uri="{FF2B5EF4-FFF2-40B4-BE49-F238E27FC236}">
                <a16:creationId xmlns:a16="http://schemas.microsoft.com/office/drawing/2014/main" id="{77D9A7C8-AE8D-4C14-BE1A-13490EB77FF8}"/>
              </a:ext>
            </a:extLst>
          </p:cNvPr>
          <p:cNvSpPr txBox="1"/>
          <p:nvPr/>
        </p:nvSpPr>
        <p:spPr>
          <a:xfrm>
            <a:off x="164782" y="3235765"/>
            <a:ext cx="4785813" cy="2369880"/>
          </a:xfrm>
          <a:prstGeom prst="rect">
            <a:avLst/>
          </a:prstGeom>
          <a:noFill/>
        </p:spPr>
        <p:txBody>
          <a:bodyPr wrap="square" rtlCol="0">
            <a:spAutoFit/>
          </a:bodyPr>
          <a:lstStyle/>
          <a:p>
            <a:pPr fontAlgn="auto">
              <a:spcBef>
                <a:spcPts val="0"/>
              </a:spcBef>
              <a:spcAft>
                <a:spcPts val="0"/>
              </a:spcAft>
            </a:pPr>
            <a:r>
              <a:rPr lang="en-US" sz="1500" b="1" u="none" dirty="0">
                <a:solidFill>
                  <a:prstClr val="black"/>
                </a:solidFill>
                <a:latin typeface="Calibri" panose="020F0502020204030204"/>
              </a:rPr>
              <a:t>Research:</a:t>
            </a:r>
          </a:p>
          <a:p>
            <a:pPr marL="285750" indent="-285750" fontAlgn="auto">
              <a:spcBef>
                <a:spcPts val="0"/>
              </a:spcBef>
              <a:spcAft>
                <a:spcPts val="0"/>
              </a:spcAft>
              <a:buFont typeface="Wingdings" panose="05000000000000000000" pitchFamily="2" charset="2"/>
              <a:buChar char="Ø"/>
            </a:pPr>
            <a:r>
              <a:rPr lang="en-US" sz="1500" u="none" dirty="0" err="1">
                <a:solidFill>
                  <a:prstClr val="black"/>
                </a:solidFill>
                <a:latin typeface="Calibri" panose="020F0502020204030204"/>
              </a:rPr>
              <a:t>IIoT</a:t>
            </a:r>
            <a:r>
              <a:rPr lang="en-US" sz="1500" u="none" dirty="0">
                <a:solidFill>
                  <a:prstClr val="black"/>
                </a:solidFill>
                <a:latin typeface="Calibri" panose="020F0502020204030204"/>
              </a:rPr>
              <a:t> based unique solutions for the Industry 4.0 (from the idea to the low volume production)</a:t>
            </a:r>
          </a:p>
          <a:p>
            <a:pPr marL="285750" indent="-285750" fontAlgn="auto">
              <a:spcBef>
                <a:spcPts val="0"/>
              </a:spcBef>
              <a:spcAft>
                <a:spcPts val="0"/>
              </a:spcAft>
              <a:buFont typeface="Wingdings" panose="05000000000000000000" pitchFamily="2" charset="2"/>
              <a:buChar char="Ø"/>
            </a:pPr>
            <a:r>
              <a:rPr lang="en-US" sz="1500" u="none" dirty="0">
                <a:solidFill>
                  <a:prstClr val="black"/>
                </a:solidFill>
                <a:latin typeface="Calibri" panose="020F0502020204030204"/>
              </a:rPr>
              <a:t>Production and process automation, measurement systems, the diagnosis of communication systems</a:t>
            </a:r>
          </a:p>
          <a:p>
            <a:pPr marL="285750" indent="-285750" fontAlgn="auto">
              <a:spcBef>
                <a:spcPts val="0"/>
              </a:spcBef>
              <a:spcAft>
                <a:spcPts val="0"/>
              </a:spcAft>
              <a:buFont typeface="Wingdings" panose="05000000000000000000" pitchFamily="2" charset="2"/>
              <a:buChar char="Ø"/>
            </a:pPr>
            <a:r>
              <a:rPr lang="en-US" sz="1500" u="none" dirty="0">
                <a:solidFill>
                  <a:prstClr val="black"/>
                </a:solidFill>
                <a:latin typeface="Calibri" panose="020F0502020204030204"/>
              </a:rPr>
              <a:t>Audiovisual systems, speech processing, speech-based systems</a:t>
            </a:r>
          </a:p>
          <a:p>
            <a:pPr marL="285750" indent="-285750" fontAlgn="auto">
              <a:spcBef>
                <a:spcPts val="0"/>
              </a:spcBef>
              <a:spcAft>
                <a:spcPts val="0"/>
              </a:spcAft>
              <a:buFont typeface="Wingdings" panose="05000000000000000000" pitchFamily="2" charset="2"/>
              <a:buChar char="Ø"/>
            </a:pPr>
            <a:r>
              <a:rPr lang="en-US" sz="1500" u="none" dirty="0">
                <a:solidFill>
                  <a:prstClr val="black"/>
                </a:solidFill>
                <a:latin typeface="Calibri" panose="020F0502020204030204"/>
              </a:rPr>
              <a:t>Machine vision.</a:t>
            </a:r>
          </a:p>
          <a:p>
            <a:pPr marL="257175" indent="-257175" fontAlgn="auto">
              <a:spcBef>
                <a:spcPts val="0"/>
              </a:spcBef>
              <a:spcAft>
                <a:spcPts val="0"/>
              </a:spcAft>
              <a:buFont typeface="Arial" panose="020B0604020202020204" pitchFamily="34" charset="0"/>
              <a:buChar char="•"/>
            </a:pPr>
            <a:endParaRPr lang="en-US" sz="1400" u="none" dirty="0">
              <a:solidFill>
                <a:prstClr val="black"/>
              </a:solidFill>
              <a:latin typeface="Calibri" panose="020F0502020204030204"/>
            </a:endParaRPr>
          </a:p>
          <a:p>
            <a:pPr fontAlgn="auto">
              <a:spcBef>
                <a:spcPts val="0"/>
              </a:spcBef>
              <a:spcAft>
                <a:spcPts val="0"/>
              </a:spcAft>
            </a:pPr>
            <a:endParaRPr lang="en-US" sz="1400" u="none" dirty="0">
              <a:solidFill>
                <a:prstClr val="black"/>
              </a:solidFill>
              <a:latin typeface="Calibri" panose="020F0502020204030204"/>
            </a:endParaRPr>
          </a:p>
        </p:txBody>
      </p:sp>
      <p:sp>
        <p:nvSpPr>
          <p:cNvPr id="7" name="TextBox 6">
            <a:extLst>
              <a:ext uri="{FF2B5EF4-FFF2-40B4-BE49-F238E27FC236}">
                <a16:creationId xmlns:a16="http://schemas.microsoft.com/office/drawing/2014/main" id="{B5614587-7AC1-4A94-9B5E-483311174071}"/>
              </a:ext>
            </a:extLst>
          </p:cNvPr>
          <p:cNvSpPr txBox="1"/>
          <p:nvPr/>
        </p:nvSpPr>
        <p:spPr>
          <a:xfrm>
            <a:off x="5205187" y="1330118"/>
            <a:ext cx="3938814" cy="4216539"/>
          </a:xfrm>
          <a:prstGeom prst="rect">
            <a:avLst/>
          </a:prstGeom>
          <a:noFill/>
        </p:spPr>
        <p:txBody>
          <a:bodyPr wrap="square" lIns="91440" tIns="45720" rIns="91440" bIns="45720" rtlCol="0" anchor="t">
            <a:spAutoFit/>
          </a:bodyPr>
          <a:lstStyle/>
          <a:p>
            <a:pPr fontAlgn="auto">
              <a:spcBef>
                <a:spcPts val="0"/>
              </a:spcBef>
              <a:spcAft>
                <a:spcPts val="0"/>
              </a:spcAft>
            </a:pPr>
            <a:r>
              <a:rPr lang="en-US" sz="1500" b="1" u="none" dirty="0">
                <a:solidFill>
                  <a:prstClr val="black"/>
                </a:solidFill>
                <a:latin typeface="Calibri" panose="020F0502020204030204"/>
              </a:rPr>
              <a:t>Infrastructure:</a:t>
            </a:r>
          </a:p>
          <a:p>
            <a:pPr marL="285750" indent="-285750" fontAlgn="auto">
              <a:spcBef>
                <a:spcPts val="0"/>
              </a:spcBef>
              <a:spcAft>
                <a:spcPts val="0"/>
              </a:spcAft>
              <a:buFont typeface="Wingdings" panose="05000000000000000000" pitchFamily="2" charset="2"/>
              <a:buChar char="Ø"/>
            </a:pPr>
            <a:r>
              <a:rPr lang="en-US" sz="1500" u="none" dirty="0">
                <a:solidFill>
                  <a:prstClr val="black"/>
                </a:solidFill>
                <a:latin typeface="Calibri" panose="020F0502020204030204"/>
              </a:rPr>
              <a:t>Oscilloscope, signal generator, portable RF </a:t>
            </a:r>
            <a:r>
              <a:rPr lang="en-US" sz="1500" u="none" dirty="0" err="1">
                <a:solidFill>
                  <a:prstClr val="black"/>
                </a:solidFill>
                <a:latin typeface="Calibri" panose="020F0502020204030204"/>
              </a:rPr>
              <a:t>spectrumanalyzer</a:t>
            </a:r>
            <a:r>
              <a:rPr lang="en-US" sz="1500" u="none" dirty="0">
                <a:solidFill>
                  <a:prstClr val="black"/>
                </a:solidFill>
                <a:latin typeface="Calibri" panose="020F0502020204030204"/>
              </a:rPr>
              <a:t> with antenna set</a:t>
            </a:r>
          </a:p>
          <a:p>
            <a:pPr marL="285750" indent="-285750" fontAlgn="auto">
              <a:spcBef>
                <a:spcPts val="0"/>
              </a:spcBef>
              <a:spcAft>
                <a:spcPts val="0"/>
              </a:spcAft>
              <a:buFont typeface="Wingdings" panose="05000000000000000000" pitchFamily="2" charset="2"/>
              <a:buChar char="Ø"/>
            </a:pPr>
            <a:r>
              <a:rPr lang="en-US" sz="1500" u="none" dirty="0">
                <a:solidFill>
                  <a:prstClr val="black"/>
                </a:solidFill>
                <a:latin typeface="Calibri" panose="020F0502020204030204"/>
              </a:rPr>
              <a:t>GSM, WIFI, LORA, Bluetooth, ZigBee modules</a:t>
            </a:r>
          </a:p>
          <a:p>
            <a:pPr marL="285750" indent="-285750" fontAlgn="auto">
              <a:spcBef>
                <a:spcPts val="0"/>
              </a:spcBef>
              <a:spcAft>
                <a:spcPts val="0"/>
              </a:spcAft>
              <a:buFont typeface="Wingdings" panose="05000000000000000000" pitchFamily="2" charset="2"/>
              <a:buChar char="Ø"/>
            </a:pPr>
            <a:r>
              <a:rPr lang="en-US" sz="1500" u="none" dirty="0">
                <a:solidFill>
                  <a:schemeClr val="tx1"/>
                </a:solidFill>
                <a:latin typeface="Calibri" panose="020F0502020204030204"/>
              </a:rPr>
              <a:t>Embedded systems (</a:t>
            </a:r>
            <a:r>
              <a:rPr lang="en-US" sz="1500" u="none" dirty="0" err="1">
                <a:solidFill>
                  <a:schemeClr val="tx1"/>
                </a:solidFill>
                <a:latin typeface="Calibri" panose="020F0502020204030204"/>
              </a:rPr>
              <a:t>uC</a:t>
            </a:r>
            <a:r>
              <a:rPr lang="en-US" sz="1500" u="none" dirty="0">
                <a:solidFill>
                  <a:schemeClr val="tx1"/>
                </a:solidFill>
                <a:latin typeface="Calibri" panose="020F0502020204030204"/>
              </a:rPr>
              <a:t>, FPGA, FPAA)</a:t>
            </a:r>
            <a:endParaRPr lang="en-US" sz="1500" u="none" dirty="0">
              <a:solidFill>
                <a:schemeClr val="tx1"/>
              </a:solidFill>
              <a:latin typeface="Calibri" panose="020F0502020204030204"/>
              <a:cs typeface="Calibri"/>
            </a:endParaRPr>
          </a:p>
          <a:p>
            <a:pPr marL="285750" indent="-285750">
              <a:spcBef>
                <a:spcPts val="0"/>
              </a:spcBef>
              <a:spcAft>
                <a:spcPts val="0"/>
              </a:spcAft>
              <a:buFont typeface="Wingdings" panose="05000000000000000000" pitchFamily="2" charset="2"/>
              <a:buChar char="Ø"/>
            </a:pPr>
            <a:r>
              <a:rPr lang="en-US" sz="1500" u="none" dirty="0">
                <a:solidFill>
                  <a:schemeClr val="tx1"/>
                </a:solidFill>
                <a:latin typeface="Calibri" panose="020F0502020204030204"/>
              </a:rPr>
              <a:t>NI PXI and CRIO systems</a:t>
            </a:r>
            <a:endParaRPr lang="en-US" sz="1500" u="none" dirty="0">
              <a:solidFill>
                <a:schemeClr val="tx1"/>
              </a:solidFill>
              <a:latin typeface="Calibri" panose="020F0502020204030204"/>
              <a:cs typeface="Calibri"/>
            </a:endParaRPr>
          </a:p>
          <a:p>
            <a:pPr marL="285750" indent="-285750">
              <a:spcBef>
                <a:spcPts val="0"/>
              </a:spcBef>
              <a:spcAft>
                <a:spcPts val="0"/>
              </a:spcAft>
              <a:buFont typeface="Wingdings" panose="05000000000000000000" pitchFamily="2" charset="2"/>
              <a:buChar char="Ø"/>
            </a:pPr>
            <a:r>
              <a:rPr lang="en-US" sz="1500" u="none" dirty="0">
                <a:solidFill>
                  <a:schemeClr val="tx1"/>
                </a:solidFill>
                <a:latin typeface="Calibri" panose="020F0502020204030204"/>
                <a:cs typeface="Calibri"/>
              </a:rPr>
              <a:t>Cameras and objectives</a:t>
            </a:r>
            <a:endParaRPr lang="en-US" sz="1500" u="none" dirty="0">
              <a:solidFill>
                <a:schemeClr val="tx1"/>
              </a:solidFill>
              <a:latin typeface="Calibri" panose="020F0502020204030204"/>
            </a:endParaRPr>
          </a:p>
          <a:p>
            <a:pPr marL="285750" indent="-285750" fontAlgn="auto">
              <a:spcBef>
                <a:spcPts val="0"/>
              </a:spcBef>
              <a:spcAft>
                <a:spcPts val="0"/>
              </a:spcAft>
              <a:buFont typeface="Wingdings" panose="05000000000000000000" pitchFamily="2" charset="2"/>
              <a:buChar char="Ø"/>
            </a:pPr>
            <a:r>
              <a:rPr lang="en-US" sz="1500" u="none" dirty="0">
                <a:solidFill>
                  <a:prstClr val="black"/>
                </a:solidFill>
                <a:latin typeface="Calibri" panose="020F0502020204030204"/>
              </a:rPr>
              <a:t>PLC and DCS systems</a:t>
            </a:r>
          </a:p>
          <a:p>
            <a:pPr marL="285750" indent="-285750" fontAlgn="auto">
              <a:spcBef>
                <a:spcPts val="0"/>
              </a:spcBef>
              <a:spcAft>
                <a:spcPts val="0"/>
              </a:spcAft>
              <a:buFont typeface="Wingdings" panose="05000000000000000000" pitchFamily="2" charset="2"/>
              <a:buChar char="Ø"/>
            </a:pPr>
            <a:r>
              <a:rPr lang="en-US" sz="1500" u="none" dirty="0">
                <a:solidFill>
                  <a:prstClr val="black"/>
                </a:solidFill>
                <a:latin typeface="Calibri" panose="020F0502020204030204"/>
              </a:rPr>
              <a:t>Wired and wireless communication systems, related diagnostic tools and </a:t>
            </a:r>
            <a:r>
              <a:rPr lang="en-US" sz="1500" u="none" dirty="0" err="1">
                <a:solidFill>
                  <a:prstClr val="black"/>
                </a:solidFill>
                <a:latin typeface="Calibri" panose="020F0502020204030204"/>
              </a:rPr>
              <a:t>sw</a:t>
            </a:r>
            <a:endParaRPr lang="en-US" sz="1500" u="none" dirty="0">
              <a:solidFill>
                <a:prstClr val="black"/>
              </a:solidFill>
              <a:latin typeface="Calibri" panose="020F0502020204030204"/>
            </a:endParaRPr>
          </a:p>
          <a:p>
            <a:pPr marL="285750" indent="-285750" fontAlgn="auto">
              <a:spcBef>
                <a:spcPts val="0"/>
              </a:spcBef>
              <a:spcAft>
                <a:spcPts val="0"/>
              </a:spcAft>
              <a:buFont typeface="Wingdings" panose="05000000000000000000" pitchFamily="2" charset="2"/>
              <a:buChar char="Ø"/>
            </a:pPr>
            <a:r>
              <a:rPr lang="en-US" sz="1500" u="none" dirty="0">
                <a:solidFill>
                  <a:prstClr val="black"/>
                </a:solidFill>
                <a:latin typeface="Calibri" panose="020F0502020204030204"/>
              </a:rPr>
              <a:t>Engineering software with industrial licenses</a:t>
            </a:r>
          </a:p>
          <a:p>
            <a:pPr marL="285750" indent="-285750" fontAlgn="auto">
              <a:spcBef>
                <a:spcPts val="0"/>
              </a:spcBef>
              <a:spcAft>
                <a:spcPts val="0"/>
              </a:spcAft>
              <a:buFont typeface="Wingdings" panose="05000000000000000000" pitchFamily="2" charset="2"/>
              <a:buChar char="Ø"/>
            </a:pPr>
            <a:r>
              <a:rPr lang="en-US" sz="1500" u="none" dirty="0">
                <a:solidFill>
                  <a:prstClr val="black"/>
                </a:solidFill>
                <a:latin typeface="Calibri" panose="020F0502020204030204"/>
              </a:rPr>
              <a:t>Sensors</a:t>
            </a:r>
          </a:p>
          <a:p>
            <a:pPr marL="285750" indent="-285750" fontAlgn="auto">
              <a:spcBef>
                <a:spcPts val="0"/>
              </a:spcBef>
              <a:spcAft>
                <a:spcPts val="0"/>
              </a:spcAft>
              <a:buFont typeface="Wingdings" panose="05000000000000000000" pitchFamily="2" charset="2"/>
              <a:buChar char="Ø"/>
            </a:pPr>
            <a:r>
              <a:rPr lang="en-US" sz="1500" u="none" dirty="0">
                <a:solidFill>
                  <a:prstClr val="black"/>
                </a:solidFill>
                <a:latin typeface="Calibri" panose="020F0502020204030204"/>
              </a:rPr>
              <a:t>3D printers (SLA, PLA)</a:t>
            </a:r>
          </a:p>
          <a:p>
            <a:pPr marL="285750" indent="-285750" fontAlgn="auto">
              <a:spcBef>
                <a:spcPts val="0"/>
              </a:spcBef>
              <a:spcAft>
                <a:spcPts val="0"/>
              </a:spcAft>
              <a:buFont typeface="Wingdings" panose="05000000000000000000" pitchFamily="2" charset="2"/>
              <a:buChar char="Ø"/>
            </a:pPr>
            <a:r>
              <a:rPr lang="en-US" sz="1500" u="none" dirty="0">
                <a:solidFill>
                  <a:prstClr val="black"/>
                </a:solidFill>
                <a:latin typeface="Calibri" panose="020F0502020204030204"/>
              </a:rPr>
              <a:t>Equipment and technology for production is electronics</a:t>
            </a:r>
          </a:p>
          <a:p>
            <a:pPr marL="257175" indent="-257175" fontAlgn="auto">
              <a:spcBef>
                <a:spcPts val="0"/>
              </a:spcBef>
              <a:spcAft>
                <a:spcPts val="0"/>
              </a:spcAft>
              <a:buFont typeface="Arial" panose="020B0604020202020204" pitchFamily="34" charset="0"/>
              <a:buChar char="•"/>
            </a:pPr>
            <a:endParaRPr lang="en-US" sz="1400" u="none" dirty="0">
              <a:solidFill>
                <a:prstClr val="black"/>
              </a:solidFill>
              <a:latin typeface="Calibri" panose="020F0502020204030204"/>
            </a:endParaRPr>
          </a:p>
          <a:p>
            <a:pPr fontAlgn="auto">
              <a:spcBef>
                <a:spcPts val="0"/>
              </a:spcBef>
              <a:spcAft>
                <a:spcPts val="0"/>
              </a:spcAft>
            </a:pPr>
            <a:endParaRPr lang="en-US" sz="1400" u="none" dirty="0">
              <a:solidFill>
                <a:prstClr val="black"/>
              </a:solidFill>
              <a:latin typeface="Calibri" panose="020F0502020204030204"/>
            </a:endParaRPr>
          </a:p>
        </p:txBody>
      </p:sp>
      <p:sp>
        <p:nvSpPr>
          <p:cNvPr id="8" name="Cím 1">
            <a:extLst>
              <a:ext uri="{FF2B5EF4-FFF2-40B4-BE49-F238E27FC236}">
                <a16:creationId xmlns:a16="http://schemas.microsoft.com/office/drawing/2014/main" id="{84D1892A-975E-4BB5-BF9C-AB30667A7853}"/>
              </a:ext>
            </a:extLst>
          </p:cNvPr>
          <p:cNvSpPr txBox="1">
            <a:spLocks/>
          </p:cNvSpPr>
          <p:nvPr/>
        </p:nvSpPr>
        <p:spPr bwMode="auto">
          <a:xfrm>
            <a:off x="587234" y="310821"/>
            <a:ext cx="4976168" cy="6973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a:lstStyle>
          <a:p>
            <a:pPr>
              <a:spcBef>
                <a:spcPts val="0"/>
              </a:spcBef>
            </a:pPr>
            <a:r>
              <a:rPr lang="fr-FR" sz="1800" b="1" cap="all" dirty="0">
                <a:solidFill>
                  <a:srgbClr val="0E5B87"/>
                </a:solidFill>
                <a:latin typeface="Arial" panose="020B0604020202020204" pitchFamily="34" charset="0"/>
                <a:cs typeface="Arial" panose="020B0604020202020204" pitchFamily="34" charset="0"/>
              </a:rPr>
              <a:t>INSTITUTE OF AUTOMATION AND </a:t>
            </a:r>
          </a:p>
          <a:p>
            <a:pPr>
              <a:spcBef>
                <a:spcPts val="0"/>
              </a:spcBef>
            </a:pPr>
            <a:r>
              <a:rPr lang="fr-FR" sz="1800" b="1" cap="all" dirty="0">
                <a:solidFill>
                  <a:srgbClr val="0E5B87"/>
                </a:solidFill>
                <a:latin typeface="Arial" panose="020B0604020202020204" pitchFamily="34" charset="0"/>
                <a:cs typeface="Arial" panose="020B0604020202020204" pitchFamily="34" charset="0"/>
              </a:rPr>
              <a:t>INFO-COMMUNICATION</a:t>
            </a:r>
          </a:p>
        </p:txBody>
      </p:sp>
      <p:sp>
        <p:nvSpPr>
          <p:cNvPr id="4" name="Dia számának helye 3"/>
          <p:cNvSpPr>
            <a:spLocks noGrp="1"/>
          </p:cNvSpPr>
          <p:nvPr>
            <p:ph type="sldNum" sz="quarter" idx="12"/>
          </p:nvPr>
        </p:nvSpPr>
        <p:spPr bwMode="auto">
          <a:xfrm>
            <a:off x="7239000" y="5311543"/>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hu-HU"/>
            </a:defPPr>
            <a:lvl1pPr algn="r" rtl="0" eaLnBrk="1" fontAlgn="base" hangingPunct="1">
              <a:spcBef>
                <a:spcPct val="0"/>
              </a:spcBef>
              <a:spcAft>
                <a:spcPct val="0"/>
              </a:spcAft>
              <a:defRPr sz="1200" b="1" u="none" kern="1200">
                <a:solidFill>
                  <a:schemeClr val="bg1"/>
                </a:solidFill>
                <a:latin typeface="Calibri" panose="020F0502020204030204" pitchFamily="34" charset="0"/>
                <a:ea typeface="+mn-ea"/>
                <a:cs typeface="+mn-cs"/>
              </a:defRPr>
            </a:lvl1pPr>
            <a:lvl2pPr marL="457200" algn="l" rtl="0" fontAlgn="base">
              <a:spcBef>
                <a:spcPct val="0"/>
              </a:spcBef>
              <a:spcAft>
                <a:spcPct val="0"/>
              </a:spcAft>
              <a:defRPr sz="2400" u="sng" kern="1200">
                <a:solidFill>
                  <a:schemeClr val="bg1"/>
                </a:solidFill>
                <a:latin typeface="Times New Roman" pitchFamily="18" charset="0"/>
                <a:ea typeface="+mn-ea"/>
                <a:cs typeface="+mn-cs"/>
              </a:defRPr>
            </a:lvl2pPr>
            <a:lvl3pPr marL="914400" algn="l" rtl="0" fontAlgn="base">
              <a:spcBef>
                <a:spcPct val="0"/>
              </a:spcBef>
              <a:spcAft>
                <a:spcPct val="0"/>
              </a:spcAft>
              <a:defRPr sz="2400" u="sng" kern="1200">
                <a:solidFill>
                  <a:schemeClr val="bg1"/>
                </a:solidFill>
                <a:latin typeface="Times New Roman" pitchFamily="18" charset="0"/>
                <a:ea typeface="+mn-ea"/>
                <a:cs typeface="+mn-cs"/>
              </a:defRPr>
            </a:lvl3pPr>
            <a:lvl4pPr marL="1371600" algn="l" rtl="0" fontAlgn="base">
              <a:spcBef>
                <a:spcPct val="0"/>
              </a:spcBef>
              <a:spcAft>
                <a:spcPct val="0"/>
              </a:spcAft>
              <a:defRPr sz="2400" u="sng" kern="1200">
                <a:solidFill>
                  <a:schemeClr val="bg1"/>
                </a:solidFill>
                <a:latin typeface="Times New Roman" pitchFamily="18" charset="0"/>
                <a:ea typeface="+mn-ea"/>
                <a:cs typeface="+mn-cs"/>
              </a:defRPr>
            </a:lvl4pPr>
            <a:lvl5pPr marL="1828800" algn="l" rtl="0" fontAlgn="base">
              <a:spcBef>
                <a:spcPct val="0"/>
              </a:spcBef>
              <a:spcAft>
                <a:spcPct val="0"/>
              </a:spcAft>
              <a:defRPr sz="2400" u="sng" kern="1200">
                <a:solidFill>
                  <a:schemeClr val="bg1"/>
                </a:solidFill>
                <a:latin typeface="Times New Roman" pitchFamily="18" charset="0"/>
                <a:ea typeface="+mn-ea"/>
                <a:cs typeface="+mn-cs"/>
              </a:defRPr>
            </a:lvl5pPr>
            <a:lvl6pPr marL="2286000" algn="l" defTabSz="914400" rtl="0" eaLnBrk="1" latinLnBrk="0" hangingPunct="1">
              <a:defRPr sz="2400" u="sng" kern="1200">
                <a:solidFill>
                  <a:schemeClr val="bg1"/>
                </a:solidFill>
                <a:latin typeface="Times New Roman" pitchFamily="18" charset="0"/>
                <a:ea typeface="+mn-ea"/>
                <a:cs typeface="+mn-cs"/>
              </a:defRPr>
            </a:lvl6pPr>
            <a:lvl7pPr marL="2743200" algn="l" defTabSz="914400" rtl="0" eaLnBrk="1" latinLnBrk="0" hangingPunct="1">
              <a:defRPr sz="2400" u="sng" kern="1200">
                <a:solidFill>
                  <a:schemeClr val="bg1"/>
                </a:solidFill>
                <a:latin typeface="Times New Roman" pitchFamily="18" charset="0"/>
                <a:ea typeface="+mn-ea"/>
                <a:cs typeface="+mn-cs"/>
              </a:defRPr>
            </a:lvl7pPr>
            <a:lvl8pPr marL="3200400" algn="l" defTabSz="914400" rtl="0" eaLnBrk="1" latinLnBrk="0" hangingPunct="1">
              <a:defRPr sz="2400" u="sng" kern="1200">
                <a:solidFill>
                  <a:schemeClr val="bg1"/>
                </a:solidFill>
                <a:latin typeface="Times New Roman" pitchFamily="18" charset="0"/>
                <a:ea typeface="+mn-ea"/>
                <a:cs typeface="+mn-cs"/>
              </a:defRPr>
            </a:lvl8pPr>
            <a:lvl9pPr marL="3657600" algn="l" defTabSz="914400" rtl="0" eaLnBrk="1" latinLnBrk="0" hangingPunct="1">
              <a:defRPr sz="2400" u="sng" kern="1200">
                <a:solidFill>
                  <a:schemeClr val="bg1"/>
                </a:solidFill>
                <a:latin typeface="Times New Roman" pitchFamily="18" charset="0"/>
                <a:ea typeface="+mn-ea"/>
                <a:cs typeface="+mn-cs"/>
              </a:defRPr>
            </a:lvl9pPr>
          </a:lstStyle>
          <a:p>
            <a:pPr>
              <a:defRPr/>
            </a:pPr>
            <a:fld id="{48AE414B-69F8-4DED-9C99-B981C7EC3483}" type="slidenum">
              <a:rPr lang="hu-HU" altLang="hu-HU" smtClean="0"/>
              <a:pPr>
                <a:defRPr/>
              </a:pPr>
              <a:t>8</a:t>
            </a:fld>
            <a:endParaRPr lang="hu-HU" dirty="0"/>
          </a:p>
        </p:txBody>
      </p:sp>
    </p:spTree>
    <p:extLst>
      <p:ext uri="{BB962C8B-B14F-4D97-AF65-F5344CB8AC3E}">
        <p14:creationId xmlns:p14="http://schemas.microsoft.com/office/powerpoint/2010/main" val="35586021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 számának helye 3"/>
          <p:cNvSpPr>
            <a:spLocks noGrp="1"/>
          </p:cNvSpPr>
          <p:nvPr>
            <p:ph type="sldNum" sz="quarter" idx="12"/>
          </p:nvPr>
        </p:nvSpPr>
        <p:spPr bwMode="auto">
          <a:xfrm>
            <a:off x="7239000" y="5311543"/>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hu-HU"/>
            </a:defPPr>
            <a:lvl1pPr algn="r" rtl="0" eaLnBrk="1" fontAlgn="base" hangingPunct="1">
              <a:spcBef>
                <a:spcPct val="0"/>
              </a:spcBef>
              <a:spcAft>
                <a:spcPct val="0"/>
              </a:spcAft>
              <a:defRPr sz="1200" b="1" u="none" kern="1200">
                <a:solidFill>
                  <a:schemeClr val="bg1"/>
                </a:solidFill>
                <a:latin typeface="Calibri" panose="020F0502020204030204" pitchFamily="34" charset="0"/>
                <a:ea typeface="+mn-ea"/>
                <a:cs typeface="+mn-cs"/>
              </a:defRPr>
            </a:lvl1pPr>
            <a:lvl2pPr marL="457200" algn="l" rtl="0" fontAlgn="base">
              <a:spcBef>
                <a:spcPct val="0"/>
              </a:spcBef>
              <a:spcAft>
                <a:spcPct val="0"/>
              </a:spcAft>
              <a:defRPr sz="2400" u="sng" kern="1200">
                <a:solidFill>
                  <a:schemeClr val="bg1"/>
                </a:solidFill>
                <a:latin typeface="Times New Roman" pitchFamily="18" charset="0"/>
                <a:ea typeface="+mn-ea"/>
                <a:cs typeface="+mn-cs"/>
              </a:defRPr>
            </a:lvl2pPr>
            <a:lvl3pPr marL="914400" algn="l" rtl="0" fontAlgn="base">
              <a:spcBef>
                <a:spcPct val="0"/>
              </a:spcBef>
              <a:spcAft>
                <a:spcPct val="0"/>
              </a:spcAft>
              <a:defRPr sz="2400" u="sng" kern="1200">
                <a:solidFill>
                  <a:schemeClr val="bg1"/>
                </a:solidFill>
                <a:latin typeface="Times New Roman" pitchFamily="18" charset="0"/>
                <a:ea typeface="+mn-ea"/>
                <a:cs typeface="+mn-cs"/>
              </a:defRPr>
            </a:lvl3pPr>
            <a:lvl4pPr marL="1371600" algn="l" rtl="0" fontAlgn="base">
              <a:spcBef>
                <a:spcPct val="0"/>
              </a:spcBef>
              <a:spcAft>
                <a:spcPct val="0"/>
              </a:spcAft>
              <a:defRPr sz="2400" u="sng" kern="1200">
                <a:solidFill>
                  <a:schemeClr val="bg1"/>
                </a:solidFill>
                <a:latin typeface="Times New Roman" pitchFamily="18" charset="0"/>
                <a:ea typeface="+mn-ea"/>
                <a:cs typeface="+mn-cs"/>
              </a:defRPr>
            </a:lvl4pPr>
            <a:lvl5pPr marL="1828800" algn="l" rtl="0" fontAlgn="base">
              <a:spcBef>
                <a:spcPct val="0"/>
              </a:spcBef>
              <a:spcAft>
                <a:spcPct val="0"/>
              </a:spcAft>
              <a:defRPr sz="2400" u="sng" kern="1200">
                <a:solidFill>
                  <a:schemeClr val="bg1"/>
                </a:solidFill>
                <a:latin typeface="Times New Roman" pitchFamily="18" charset="0"/>
                <a:ea typeface="+mn-ea"/>
                <a:cs typeface="+mn-cs"/>
              </a:defRPr>
            </a:lvl5pPr>
            <a:lvl6pPr marL="2286000" algn="l" defTabSz="914400" rtl="0" eaLnBrk="1" latinLnBrk="0" hangingPunct="1">
              <a:defRPr sz="2400" u="sng" kern="1200">
                <a:solidFill>
                  <a:schemeClr val="bg1"/>
                </a:solidFill>
                <a:latin typeface="Times New Roman" pitchFamily="18" charset="0"/>
                <a:ea typeface="+mn-ea"/>
                <a:cs typeface="+mn-cs"/>
              </a:defRPr>
            </a:lvl6pPr>
            <a:lvl7pPr marL="2743200" algn="l" defTabSz="914400" rtl="0" eaLnBrk="1" latinLnBrk="0" hangingPunct="1">
              <a:defRPr sz="2400" u="sng" kern="1200">
                <a:solidFill>
                  <a:schemeClr val="bg1"/>
                </a:solidFill>
                <a:latin typeface="Times New Roman" pitchFamily="18" charset="0"/>
                <a:ea typeface="+mn-ea"/>
                <a:cs typeface="+mn-cs"/>
              </a:defRPr>
            </a:lvl7pPr>
            <a:lvl8pPr marL="3200400" algn="l" defTabSz="914400" rtl="0" eaLnBrk="1" latinLnBrk="0" hangingPunct="1">
              <a:defRPr sz="2400" u="sng" kern="1200">
                <a:solidFill>
                  <a:schemeClr val="bg1"/>
                </a:solidFill>
                <a:latin typeface="Times New Roman" pitchFamily="18" charset="0"/>
                <a:ea typeface="+mn-ea"/>
                <a:cs typeface="+mn-cs"/>
              </a:defRPr>
            </a:lvl8pPr>
            <a:lvl9pPr marL="3657600" algn="l" defTabSz="914400" rtl="0" eaLnBrk="1" latinLnBrk="0" hangingPunct="1">
              <a:defRPr sz="2400" u="sng" kern="1200">
                <a:solidFill>
                  <a:schemeClr val="bg1"/>
                </a:solidFill>
                <a:latin typeface="Times New Roman" pitchFamily="18" charset="0"/>
                <a:ea typeface="+mn-ea"/>
                <a:cs typeface="+mn-cs"/>
              </a:defRPr>
            </a:lvl9pPr>
          </a:lstStyle>
          <a:p>
            <a:pPr>
              <a:defRPr/>
            </a:pPr>
            <a:fld id="{48AE414B-69F8-4DED-9C99-B981C7EC3483}" type="slidenum">
              <a:rPr lang="hu-HU" altLang="hu-HU" smtClean="0"/>
              <a:pPr>
                <a:defRPr/>
              </a:pPr>
              <a:t>9</a:t>
            </a:fld>
            <a:endParaRPr lang="hu-HU" dirty="0"/>
          </a:p>
        </p:txBody>
      </p:sp>
      <p:pic>
        <p:nvPicPr>
          <p:cNvPr id="9" name="Kép 8">
            <a:extLst>
              <a:ext uri="{FF2B5EF4-FFF2-40B4-BE49-F238E27FC236}">
                <a16:creationId xmlns:a16="http://schemas.microsoft.com/office/drawing/2014/main" id="{C68F6BA3-D8FC-46D2-B89F-3F6C6C22EC74}"/>
              </a:ext>
            </a:extLst>
          </p:cNvPr>
          <p:cNvPicPr>
            <a:picLocks noChangeAspect="1"/>
          </p:cNvPicPr>
          <p:nvPr/>
        </p:nvPicPr>
        <p:blipFill>
          <a:blip r:embed="rId2"/>
          <a:stretch>
            <a:fillRect/>
          </a:stretch>
        </p:blipFill>
        <p:spPr>
          <a:xfrm>
            <a:off x="1946487" y="5014308"/>
            <a:ext cx="1155923" cy="873894"/>
          </a:xfrm>
          <a:prstGeom prst="rect">
            <a:avLst/>
          </a:prstGeom>
        </p:spPr>
      </p:pic>
      <p:sp>
        <p:nvSpPr>
          <p:cNvPr id="10" name="Szövegdoboz 9">
            <a:extLst>
              <a:ext uri="{FF2B5EF4-FFF2-40B4-BE49-F238E27FC236}">
                <a16:creationId xmlns:a16="http://schemas.microsoft.com/office/drawing/2014/main" id="{0BA2496D-0106-4BF7-94E0-49D70BFDE50C}"/>
              </a:ext>
            </a:extLst>
          </p:cNvPr>
          <p:cNvSpPr txBox="1"/>
          <p:nvPr/>
        </p:nvSpPr>
        <p:spPr>
          <a:xfrm>
            <a:off x="179080" y="1013776"/>
            <a:ext cx="5246612" cy="4024563"/>
          </a:xfrm>
          <a:prstGeom prst="rect">
            <a:avLst/>
          </a:prstGeom>
          <a:noFill/>
        </p:spPr>
        <p:txBody>
          <a:bodyPr wrap="square" rtlCol="0">
            <a:spAutoFit/>
          </a:bodyPr>
          <a:lstStyle/>
          <a:p>
            <a:pPr algn="just">
              <a:lnSpc>
                <a:spcPct val="114000"/>
              </a:lnSpc>
            </a:pPr>
            <a:r>
              <a:rPr lang="en-US" sz="1500" b="1" dirty="0">
                <a:solidFill>
                  <a:prstClr val="black"/>
                </a:solidFill>
                <a:latin typeface="Calibri" panose="020F0502020204030204"/>
              </a:rPr>
              <a:t>Research directions:</a:t>
            </a:r>
          </a:p>
          <a:p>
            <a:pPr marL="257175" indent="-257175" algn="just">
              <a:lnSpc>
                <a:spcPct val="114000"/>
              </a:lnSpc>
              <a:buFont typeface="Wingdings" panose="05000000000000000000" pitchFamily="2" charset="2"/>
              <a:buChar char="Ø"/>
            </a:pPr>
            <a:r>
              <a:rPr lang="en-US" sz="1500" dirty="0">
                <a:solidFill>
                  <a:prstClr val="black"/>
                </a:solidFill>
                <a:latin typeface="Calibri" panose="020F0502020204030204"/>
              </a:rPr>
              <a:t>Experimental and numerical investigation of processes in energy engineering and chemical machinery.</a:t>
            </a:r>
          </a:p>
          <a:p>
            <a:pPr marL="257175" indent="-257175" algn="just">
              <a:lnSpc>
                <a:spcPct val="114000"/>
              </a:lnSpc>
              <a:buFont typeface="Wingdings" panose="05000000000000000000" pitchFamily="2" charset="2"/>
              <a:buChar char="Ø"/>
            </a:pPr>
            <a:r>
              <a:rPr lang="en-US" sz="1500" dirty="0">
                <a:solidFill>
                  <a:prstClr val="black"/>
                </a:solidFill>
                <a:latin typeface="Calibri" panose="020F0502020204030204"/>
              </a:rPr>
              <a:t>Research on sustainable energy production and supply.</a:t>
            </a:r>
          </a:p>
          <a:p>
            <a:pPr marL="257175" indent="-257175" algn="just">
              <a:lnSpc>
                <a:spcPct val="114000"/>
              </a:lnSpc>
              <a:buFont typeface="Wingdings" panose="05000000000000000000" pitchFamily="2" charset="2"/>
              <a:buChar char="Ø"/>
            </a:pPr>
            <a:r>
              <a:rPr lang="en-US" sz="1500" dirty="0">
                <a:solidFill>
                  <a:prstClr val="black"/>
                </a:solidFill>
                <a:latin typeface="Calibri" panose="020F0502020204030204"/>
              </a:rPr>
              <a:t>Research on metal structures and pressure systems.</a:t>
            </a:r>
          </a:p>
          <a:p>
            <a:pPr algn="just">
              <a:lnSpc>
                <a:spcPct val="114000"/>
              </a:lnSpc>
            </a:pPr>
            <a:endParaRPr lang="en-US" sz="1500" dirty="0">
              <a:solidFill>
                <a:prstClr val="black"/>
              </a:solidFill>
              <a:latin typeface="Calibri" panose="020F0502020204030204"/>
            </a:endParaRPr>
          </a:p>
          <a:p>
            <a:pPr algn="just">
              <a:lnSpc>
                <a:spcPct val="114000"/>
              </a:lnSpc>
            </a:pPr>
            <a:r>
              <a:rPr lang="en-US" sz="1500" b="1" dirty="0">
                <a:solidFill>
                  <a:prstClr val="black"/>
                </a:solidFill>
                <a:latin typeface="Calibri" panose="020F0502020204030204"/>
              </a:rPr>
              <a:t>Institute laboratories:</a:t>
            </a:r>
          </a:p>
          <a:p>
            <a:pPr marL="214313" indent="-214313" algn="just">
              <a:lnSpc>
                <a:spcPct val="114000"/>
              </a:lnSpc>
              <a:buFont typeface="Wingdings" panose="05000000000000000000" pitchFamily="2" charset="2"/>
              <a:buChar char="Ø"/>
            </a:pPr>
            <a:r>
              <a:rPr lang="en-US" sz="1500" dirty="0">
                <a:solidFill>
                  <a:prstClr val="black"/>
                </a:solidFill>
                <a:latin typeface="Calibri" panose="020F0502020204030204"/>
              </a:rPr>
              <a:t>Climate Chamber Laboratory.</a:t>
            </a:r>
          </a:p>
          <a:p>
            <a:pPr marL="214313" indent="-214313" algn="just">
              <a:lnSpc>
                <a:spcPct val="114000"/>
              </a:lnSpc>
              <a:buFont typeface="Wingdings" panose="05000000000000000000" pitchFamily="2" charset="2"/>
              <a:buChar char="Ø"/>
            </a:pPr>
            <a:r>
              <a:rPr lang="en-US" sz="1500" dirty="0" err="1">
                <a:solidFill>
                  <a:prstClr val="black"/>
                </a:solidFill>
                <a:latin typeface="Calibri" panose="020F0502020204030204"/>
              </a:rPr>
              <a:t>Lancsarics</a:t>
            </a:r>
            <a:r>
              <a:rPr lang="en-US" sz="1500" dirty="0">
                <a:solidFill>
                  <a:prstClr val="black"/>
                </a:solidFill>
                <a:latin typeface="Calibri" panose="020F0502020204030204"/>
              </a:rPr>
              <a:t> Engine Testing Laboratory.</a:t>
            </a:r>
          </a:p>
          <a:p>
            <a:pPr marL="214313" indent="-214313" algn="just">
              <a:lnSpc>
                <a:spcPct val="114000"/>
              </a:lnSpc>
              <a:buFont typeface="Wingdings" panose="05000000000000000000" pitchFamily="2" charset="2"/>
              <a:buChar char="Ø"/>
            </a:pPr>
            <a:r>
              <a:rPr lang="en-US" sz="1500" dirty="0">
                <a:solidFill>
                  <a:prstClr val="black"/>
                </a:solidFill>
                <a:latin typeface="Calibri" panose="020F0502020204030204"/>
              </a:rPr>
              <a:t>Numerical Simulation Laboratory.</a:t>
            </a:r>
          </a:p>
          <a:p>
            <a:pPr marL="214313" indent="-214313" algn="just">
              <a:lnSpc>
                <a:spcPct val="114000"/>
              </a:lnSpc>
              <a:buFont typeface="Wingdings" panose="05000000000000000000" pitchFamily="2" charset="2"/>
              <a:buChar char="Ø"/>
            </a:pPr>
            <a:r>
              <a:rPr lang="en-US" sz="1500" dirty="0">
                <a:solidFill>
                  <a:prstClr val="black"/>
                </a:solidFill>
                <a:latin typeface="Calibri" panose="020F0502020204030204"/>
              </a:rPr>
              <a:t>Wind tunnel Laboratory.</a:t>
            </a:r>
          </a:p>
          <a:p>
            <a:pPr marL="214313" indent="-214313" algn="just">
              <a:lnSpc>
                <a:spcPct val="114000"/>
              </a:lnSpc>
              <a:buFont typeface="Wingdings" panose="05000000000000000000" pitchFamily="2" charset="2"/>
              <a:buChar char="Ø"/>
            </a:pPr>
            <a:r>
              <a:rPr lang="en-US" sz="1500" dirty="0">
                <a:solidFill>
                  <a:prstClr val="black"/>
                </a:solidFill>
                <a:latin typeface="Calibri" panose="020F0502020204030204"/>
              </a:rPr>
              <a:t>Chemical Safety Laboratory.</a:t>
            </a:r>
          </a:p>
          <a:p>
            <a:pPr marL="214313" indent="-214313" algn="just">
              <a:lnSpc>
                <a:spcPct val="114000"/>
              </a:lnSpc>
              <a:buFont typeface="Wingdings" panose="05000000000000000000" pitchFamily="2" charset="2"/>
              <a:buChar char="Ø"/>
            </a:pPr>
            <a:r>
              <a:rPr lang="en-US" sz="1500" dirty="0">
                <a:solidFill>
                  <a:prstClr val="black"/>
                </a:solidFill>
                <a:latin typeface="Calibri" panose="020F0502020204030204"/>
              </a:rPr>
              <a:t>Computer modeling of chemical processes Laboratory.</a:t>
            </a:r>
          </a:p>
          <a:p>
            <a:pPr marL="214313" indent="-214313" algn="just">
              <a:lnSpc>
                <a:spcPct val="114000"/>
              </a:lnSpc>
              <a:buFont typeface="Wingdings" panose="05000000000000000000" pitchFamily="2" charset="2"/>
              <a:buChar char="Ø"/>
            </a:pPr>
            <a:r>
              <a:rPr lang="en-US" sz="1500" dirty="0">
                <a:solidFill>
                  <a:prstClr val="black"/>
                </a:solidFill>
                <a:latin typeface="Calibri" panose="020F0502020204030204"/>
              </a:rPr>
              <a:t>Chemical Operations Laboratory.</a:t>
            </a:r>
          </a:p>
          <a:p>
            <a:pPr marL="214313" indent="-214313" algn="just">
              <a:lnSpc>
                <a:spcPct val="114000"/>
              </a:lnSpc>
              <a:buFont typeface="Wingdings" panose="05000000000000000000" pitchFamily="2" charset="2"/>
              <a:buChar char="Ø"/>
            </a:pPr>
            <a:r>
              <a:rPr lang="en-US" sz="1500" dirty="0">
                <a:solidFill>
                  <a:prstClr val="black"/>
                </a:solidFill>
                <a:latin typeface="Calibri" panose="020F0502020204030204"/>
              </a:rPr>
              <a:t>Chemical Strength Laboratory.</a:t>
            </a:r>
          </a:p>
        </p:txBody>
      </p:sp>
      <p:pic>
        <p:nvPicPr>
          <p:cNvPr id="11" name="Kép 10">
            <a:extLst>
              <a:ext uri="{FF2B5EF4-FFF2-40B4-BE49-F238E27FC236}">
                <a16:creationId xmlns:a16="http://schemas.microsoft.com/office/drawing/2014/main" id="{E704CFFD-4498-45F0-98EB-8BE09FE711D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08564" y="5014308"/>
            <a:ext cx="1288042" cy="884094"/>
          </a:xfrm>
          <a:prstGeom prst="rect">
            <a:avLst/>
          </a:prstGeom>
          <a:noFill/>
          <a:ln>
            <a:noFill/>
          </a:ln>
        </p:spPr>
      </p:pic>
      <p:pic>
        <p:nvPicPr>
          <p:cNvPr id="12" name="Kép 11">
            <a:extLst>
              <a:ext uri="{FF2B5EF4-FFF2-40B4-BE49-F238E27FC236}">
                <a16:creationId xmlns:a16="http://schemas.microsoft.com/office/drawing/2014/main" id="{FDDB3170-29A0-4C7E-832C-81DEB42BADA4}"/>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1351" y="5014308"/>
            <a:ext cx="1378367" cy="848682"/>
          </a:xfrm>
          <a:prstGeom prst="rect">
            <a:avLst/>
          </a:prstGeom>
          <a:noFill/>
          <a:ln>
            <a:noFill/>
          </a:ln>
        </p:spPr>
      </p:pic>
      <p:pic>
        <p:nvPicPr>
          <p:cNvPr id="13" name="Kép 12">
            <a:extLst>
              <a:ext uri="{FF2B5EF4-FFF2-40B4-BE49-F238E27FC236}">
                <a16:creationId xmlns:a16="http://schemas.microsoft.com/office/drawing/2014/main" id="{25D240F6-0D16-4B04-8630-CA312A33831C}"/>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71874" y="5012422"/>
            <a:ext cx="1307722" cy="850568"/>
          </a:xfrm>
          <a:prstGeom prst="rect">
            <a:avLst/>
          </a:prstGeom>
          <a:noFill/>
          <a:ln>
            <a:noFill/>
          </a:ln>
        </p:spPr>
      </p:pic>
      <p:pic>
        <p:nvPicPr>
          <p:cNvPr id="14" name="Kép 13">
            <a:extLst>
              <a:ext uri="{FF2B5EF4-FFF2-40B4-BE49-F238E27FC236}">
                <a16:creationId xmlns:a16="http://schemas.microsoft.com/office/drawing/2014/main" id="{2BD8063A-183C-41A4-89CD-16F746748588}"/>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6129195" y="3382178"/>
            <a:ext cx="2496038" cy="1632216"/>
          </a:xfrm>
          <a:prstGeom prst="rect">
            <a:avLst/>
          </a:prstGeom>
          <a:noFill/>
          <a:ln>
            <a:noFill/>
          </a:ln>
        </p:spPr>
      </p:pic>
      <p:sp>
        <p:nvSpPr>
          <p:cNvPr id="15" name="Téglalap 14">
            <a:extLst>
              <a:ext uri="{FF2B5EF4-FFF2-40B4-BE49-F238E27FC236}">
                <a16:creationId xmlns:a16="http://schemas.microsoft.com/office/drawing/2014/main" id="{80D0B167-5BB0-4029-B8AD-9F0A8D375402}"/>
              </a:ext>
            </a:extLst>
          </p:cNvPr>
          <p:cNvSpPr/>
          <p:nvPr/>
        </p:nvSpPr>
        <p:spPr>
          <a:xfrm>
            <a:off x="5391824" y="1067288"/>
            <a:ext cx="3819902" cy="2289858"/>
          </a:xfrm>
          <a:prstGeom prst="rect">
            <a:avLst/>
          </a:prstGeom>
        </p:spPr>
        <p:txBody>
          <a:bodyPr wrap="square" numCol="1">
            <a:spAutoFit/>
          </a:bodyPr>
          <a:lstStyle/>
          <a:p>
            <a:pPr>
              <a:lnSpc>
                <a:spcPct val="120000"/>
              </a:lnSpc>
            </a:pPr>
            <a:r>
              <a:rPr lang="en-US" sz="1500" b="1" dirty="0">
                <a:solidFill>
                  <a:prstClr val="black"/>
                </a:solidFill>
                <a:latin typeface="Calibri" panose="020F0502020204030204"/>
              </a:rPr>
              <a:t>Key industry partners:</a:t>
            </a:r>
          </a:p>
          <a:p>
            <a:pPr marL="214313" indent="-214313">
              <a:lnSpc>
                <a:spcPct val="120000"/>
              </a:lnSpc>
              <a:buFont typeface="Wingdings" panose="05000000000000000000" pitchFamily="2" charset="2"/>
              <a:buChar char="Ø"/>
            </a:pPr>
            <a:r>
              <a:rPr lang="en-US" sz="1500" dirty="0" err="1">
                <a:solidFill>
                  <a:prstClr val="black"/>
                </a:solidFill>
                <a:latin typeface="Calibri" panose="020F0502020204030204"/>
              </a:rPr>
              <a:t>Wanhua</a:t>
            </a:r>
            <a:r>
              <a:rPr lang="en-US" sz="1500" dirty="0">
                <a:solidFill>
                  <a:prstClr val="black"/>
                </a:solidFill>
                <a:latin typeface="Calibri" panose="020F0502020204030204"/>
              </a:rPr>
              <a:t> </a:t>
            </a:r>
            <a:r>
              <a:rPr lang="en-US" sz="1500" dirty="0" err="1">
                <a:solidFill>
                  <a:prstClr val="black"/>
                </a:solidFill>
                <a:latin typeface="Calibri" panose="020F0502020204030204"/>
              </a:rPr>
              <a:t>BorsodChem</a:t>
            </a:r>
            <a:r>
              <a:rPr lang="en-US" sz="1500" dirty="0">
                <a:solidFill>
                  <a:prstClr val="black"/>
                </a:solidFill>
                <a:latin typeface="Calibri" panose="020F0502020204030204"/>
              </a:rPr>
              <a:t> Ltd.</a:t>
            </a:r>
          </a:p>
          <a:p>
            <a:pPr marL="214313" indent="-214313">
              <a:lnSpc>
                <a:spcPct val="120000"/>
              </a:lnSpc>
              <a:buFont typeface="Wingdings" panose="05000000000000000000" pitchFamily="2" charset="2"/>
              <a:buChar char="Ø"/>
            </a:pPr>
            <a:r>
              <a:rPr lang="en-US" sz="1500" dirty="0">
                <a:solidFill>
                  <a:prstClr val="black"/>
                </a:solidFill>
                <a:latin typeface="Calibri" panose="020F0502020204030204"/>
              </a:rPr>
              <a:t>MOL Petrochemicals Ltd.</a:t>
            </a:r>
          </a:p>
          <a:p>
            <a:pPr marL="214313" indent="-214313">
              <a:lnSpc>
                <a:spcPct val="120000"/>
              </a:lnSpc>
              <a:buFont typeface="Wingdings" panose="05000000000000000000" pitchFamily="2" charset="2"/>
              <a:buChar char="Ø"/>
            </a:pPr>
            <a:r>
              <a:rPr lang="en-US" sz="1500" dirty="0">
                <a:solidFill>
                  <a:prstClr val="black"/>
                </a:solidFill>
                <a:latin typeface="Calibri" panose="020F0502020204030204"/>
              </a:rPr>
              <a:t>MVM </a:t>
            </a:r>
            <a:r>
              <a:rPr lang="en-US" sz="1500" dirty="0" err="1">
                <a:solidFill>
                  <a:prstClr val="black"/>
                </a:solidFill>
                <a:latin typeface="Calibri" panose="020F0502020204030204"/>
              </a:rPr>
              <a:t>Paks</a:t>
            </a:r>
            <a:r>
              <a:rPr lang="en-US" sz="1500" dirty="0">
                <a:solidFill>
                  <a:prstClr val="black"/>
                </a:solidFill>
                <a:latin typeface="Calibri" panose="020F0502020204030204"/>
              </a:rPr>
              <a:t> Nuclear Power Plant Ltd.</a:t>
            </a:r>
          </a:p>
          <a:p>
            <a:pPr marL="214313" indent="-214313">
              <a:lnSpc>
                <a:spcPct val="120000"/>
              </a:lnSpc>
              <a:buFont typeface="Wingdings" panose="05000000000000000000" pitchFamily="2" charset="2"/>
              <a:buChar char="Ø"/>
            </a:pPr>
            <a:r>
              <a:rPr lang="en-US" sz="1500" dirty="0">
                <a:solidFill>
                  <a:prstClr val="black"/>
                </a:solidFill>
                <a:latin typeface="Calibri" panose="020F0502020204030204"/>
              </a:rPr>
              <a:t>Robert Bosch Power Tool Ltd.</a:t>
            </a:r>
          </a:p>
          <a:p>
            <a:pPr marL="214313" indent="-214313">
              <a:lnSpc>
                <a:spcPct val="120000"/>
              </a:lnSpc>
              <a:buFont typeface="Wingdings" panose="05000000000000000000" pitchFamily="2" charset="2"/>
              <a:buChar char="Ø"/>
            </a:pPr>
            <a:r>
              <a:rPr lang="en-US" sz="1500" dirty="0">
                <a:solidFill>
                  <a:prstClr val="black"/>
                </a:solidFill>
                <a:latin typeface="Calibri" panose="020F0502020204030204"/>
              </a:rPr>
              <a:t>Robert Bosch Energy and Body Systems Ltd.</a:t>
            </a:r>
          </a:p>
          <a:p>
            <a:pPr marL="214313" indent="-214313">
              <a:lnSpc>
                <a:spcPct val="120000"/>
              </a:lnSpc>
              <a:buFont typeface="Wingdings" panose="05000000000000000000" pitchFamily="2" charset="2"/>
              <a:buChar char="Ø"/>
            </a:pPr>
            <a:r>
              <a:rPr lang="en-US" sz="1500" dirty="0">
                <a:solidFill>
                  <a:prstClr val="black"/>
                </a:solidFill>
                <a:latin typeface="Calibri" panose="020F0502020204030204"/>
              </a:rPr>
              <a:t>SEG Automotive Ltd.</a:t>
            </a:r>
          </a:p>
          <a:p>
            <a:pPr marL="214313" indent="-214313">
              <a:lnSpc>
                <a:spcPct val="120000"/>
              </a:lnSpc>
              <a:buFont typeface="Wingdings" panose="05000000000000000000" pitchFamily="2" charset="2"/>
              <a:buChar char="Ø"/>
            </a:pPr>
            <a:r>
              <a:rPr lang="en-US" sz="1500" dirty="0">
                <a:solidFill>
                  <a:prstClr val="black"/>
                </a:solidFill>
                <a:latin typeface="Calibri" panose="020F0502020204030204"/>
              </a:rPr>
              <a:t>AUDI </a:t>
            </a:r>
            <a:r>
              <a:rPr lang="en-US" sz="1500" dirty="0" err="1">
                <a:solidFill>
                  <a:prstClr val="black"/>
                </a:solidFill>
                <a:latin typeface="Calibri" panose="020F0502020204030204"/>
              </a:rPr>
              <a:t>Hungaria</a:t>
            </a:r>
            <a:r>
              <a:rPr lang="en-US" sz="1500" dirty="0">
                <a:solidFill>
                  <a:prstClr val="black"/>
                </a:solidFill>
                <a:latin typeface="Calibri" panose="020F0502020204030204"/>
              </a:rPr>
              <a:t> Ltd.</a:t>
            </a:r>
          </a:p>
        </p:txBody>
      </p:sp>
      <p:pic>
        <p:nvPicPr>
          <p:cNvPr id="16" name="Kép 15">
            <a:extLst>
              <a:ext uri="{FF2B5EF4-FFF2-40B4-BE49-F238E27FC236}">
                <a16:creationId xmlns:a16="http://schemas.microsoft.com/office/drawing/2014/main" id="{96814A23-7034-47AE-A051-B7A1C89C93F3}"/>
              </a:ext>
            </a:extLst>
          </p:cNvPr>
          <p:cNvPicPr>
            <a:picLocks noChangeAspect="1"/>
          </p:cNvPicPr>
          <p:nvPr/>
        </p:nvPicPr>
        <p:blipFill>
          <a:blip r:embed="rId7"/>
          <a:stretch>
            <a:fillRect/>
          </a:stretch>
        </p:blipFill>
        <p:spPr>
          <a:xfrm>
            <a:off x="3239179" y="5014308"/>
            <a:ext cx="1169025" cy="873894"/>
          </a:xfrm>
          <a:prstGeom prst="rect">
            <a:avLst/>
          </a:prstGeom>
        </p:spPr>
      </p:pic>
      <p:pic>
        <p:nvPicPr>
          <p:cNvPr id="17" name="Kép 16">
            <a:extLst>
              <a:ext uri="{FF2B5EF4-FFF2-40B4-BE49-F238E27FC236}">
                <a16:creationId xmlns:a16="http://schemas.microsoft.com/office/drawing/2014/main" id="{B0C3BEDD-5171-4759-99CE-8AA630033EC4}"/>
              </a:ext>
            </a:extLst>
          </p:cNvPr>
          <p:cNvPicPr>
            <a:picLocks noChangeAspect="1"/>
          </p:cNvPicPr>
          <p:nvPr/>
        </p:nvPicPr>
        <p:blipFill>
          <a:blip r:embed="rId8"/>
          <a:stretch>
            <a:fillRect/>
          </a:stretch>
        </p:blipFill>
        <p:spPr>
          <a:xfrm>
            <a:off x="5896967" y="5001702"/>
            <a:ext cx="1174546" cy="873894"/>
          </a:xfrm>
          <a:prstGeom prst="rect">
            <a:avLst/>
          </a:prstGeom>
        </p:spPr>
      </p:pic>
      <p:sp>
        <p:nvSpPr>
          <p:cNvPr id="19" name="Téglalap 18">
            <a:extLst>
              <a:ext uri="{FF2B5EF4-FFF2-40B4-BE49-F238E27FC236}">
                <a16:creationId xmlns:a16="http://schemas.microsoft.com/office/drawing/2014/main" id="{3EC4993F-F4C5-47C3-9612-A441BE22AC9B}"/>
              </a:ext>
            </a:extLst>
          </p:cNvPr>
          <p:cNvSpPr/>
          <p:nvPr/>
        </p:nvSpPr>
        <p:spPr bwMode="auto">
          <a:xfrm>
            <a:off x="431350" y="5001702"/>
            <a:ext cx="1378367" cy="873894"/>
          </a:xfrm>
          <a:prstGeom prst="rect">
            <a:avLst/>
          </a:prstGeom>
          <a:noFill/>
          <a:ln w="38100" cap="flat" cmpd="sng" algn="ctr">
            <a:solidFill>
              <a:srgbClr val="0084CC"/>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hu-HU" sz="2400" u="sng">
              <a:solidFill>
                <a:srgbClr val="FFFFFF"/>
              </a:solidFill>
              <a:latin typeface="Times New Roman" panose="02020603050405020304" pitchFamily="18" charset="0"/>
            </a:endParaRPr>
          </a:p>
        </p:txBody>
      </p:sp>
      <p:sp>
        <p:nvSpPr>
          <p:cNvPr id="20" name="Téglalap 19">
            <a:extLst>
              <a:ext uri="{FF2B5EF4-FFF2-40B4-BE49-F238E27FC236}">
                <a16:creationId xmlns:a16="http://schemas.microsoft.com/office/drawing/2014/main" id="{9CE4DC25-6A50-4848-9ABF-0B81C9ED291D}"/>
              </a:ext>
            </a:extLst>
          </p:cNvPr>
          <p:cNvSpPr/>
          <p:nvPr/>
        </p:nvSpPr>
        <p:spPr bwMode="auto">
          <a:xfrm>
            <a:off x="1946484" y="5001702"/>
            <a:ext cx="1160815" cy="873894"/>
          </a:xfrm>
          <a:prstGeom prst="rect">
            <a:avLst/>
          </a:prstGeom>
          <a:noFill/>
          <a:ln w="38100" cap="flat" cmpd="sng" algn="ctr">
            <a:solidFill>
              <a:srgbClr val="0084CC"/>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hu-HU" sz="2400" u="sng">
              <a:solidFill>
                <a:srgbClr val="FFFFFF"/>
              </a:solidFill>
              <a:latin typeface="Times New Roman" panose="02020603050405020304" pitchFamily="18" charset="0"/>
            </a:endParaRPr>
          </a:p>
        </p:txBody>
      </p:sp>
      <p:sp>
        <p:nvSpPr>
          <p:cNvPr id="21" name="Téglalap 20">
            <a:extLst>
              <a:ext uri="{FF2B5EF4-FFF2-40B4-BE49-F238E27FC236}">
                <a16:creationId xmlns:a16="http://schemas.microsoft.com/office/drawing/2014/main" id="{AE93E53B-B665-4E84-B0E9-83DAA34D5481}"/>
              </a:ext>
            </a:extLst>
          </p:cNvPr>
          <p:cNvSpPr/>
          <p:nvPr/>
        </p:nvSpPr>
        <p:spPr bwMode="auto">
          <a:xfrm>
            <a:off x="3251392" y="5001702"/>
            <a:ext cx="1122097" cy="896700"/>
          </a:xfrm>
          <a:prstGeom prst="rect">
            <a:avLst/>
          </a:prstGeom>
          <a:noFill/>
          <a:ln w="38100" cap="flat" cmpd="sng" algn="ctr">
            <a:solidFill>
              <a:srgbClr val="0084CC"/>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hu-HU" sz="2400" u="sng">
              <a:solidFill>
                <a:srgbClr val="FFFFFF"/>
              </a:solidFill>
              <a:latin typeface="Times New Roman" panose="02020603050405020304" pitchFamily="18" charset="0"/>
            </a:endParaRPr>
          </a:p>
        </p:txBody>
      </p:sp>
      <p:sp>
        <p:nvSpPr>
          <p:cNvPr id="22" name="Téglalap 21">
            <a:extLst>
              <a:ext uri="{FF2B5EF4-FFF2-40B4-BE49-F238E27FC236}">
                <a16:creationId xmlns:a16="http://schemas.microsoft.com/office/drawing/2014/main" id="{C9410603-0F87-439A-B396-6A65168E414D}"/>
              </a:ext>
            </a:extLst>
          </p:cNvPr>
          <p:cNvSpPr/>
          <p:nvPr/>
        </p:nvSpPr>
        <p:spPr bwMode="auto">
          <a:xfrm>
            <a:off x="4513454" y="5001702"/>
            <a:ext cx="1270017" cy="861288"/>
          </a:xfrm>
          <a:prstGeom prst="rect">
            <a:avLst/>
          </a:prstGeom>
          <a:noFill/>
          <a:ln w="38100" cap="flat" cmpd="sng" algn="ctr">
            <a:solidFill>
              <a:srgbClr val="0084CC"/>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hu-HU" sz="2400" u="sng">
              <a:solidFill>
                <a:srgbClr val="FFFFFF"/>
              </a:solidFill>
              <a:latin typeface="Times New Roman" panose="02020603050405020304" pitchFamily="18" charset="0"/>
            </a:endParaRPr>
          </a:p>
        </p:txBody>
      </p:sp>
      <p:sp>
        <p:nvSpPr>
          <p:cNvPr id="23" name="Téglalap 22">
            <a:extLst>
              <a:ext uri="{FF2B5EF4-FFF2-40B4-BE49-F238E27FC236}">
                <a16:creationId xmlns:a16="http://schemas.microsoft.com/office/drawing/2014/main" id="{0F72DD79-766C-45FF-A920-96FF9DC6AF1A}"/>
              </a:ext>
            </a:extLst>
          </p:cNvPr>
          <p:cNvSpPr/>
          <p:nvPr/>
        </p:nvSpPr>
        <p:spPr bwMode="auto">
          <a:xfrm>
            <a:off x="5902918" y="5001702"/>
            <a:ext cx="1168595" cy="850486"/>
          </a:xfrm>
          <a:prstGeom prst="rect">
            <a:avLst/>
          </a:prstGeom>
          <a:noFill/>
          <a:ln w="38100" cap="flat" cmpd="sng" algn="ctr">
            <a:solidFill>
              <a:srgbClr val="0084CC"/>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hu-HU" sz="2400" u="sng">
              <a:solidFill>
                <a:srgbClr val="FFFFFF"/>
              </a:solidFill>
              <a:latin typeface="Times New Roman" panose="02020603050405020304" pitchFamily="18" charset="0"/>
            </a:endParaRPr>
          </a:p>
        </p:txBody>
      </p:sp>
      <p:sp>
        <p:nvSpPr>
          <p:cNvPr id="24" name="Téglalap 23">
            <a:extLst>
              <a:ext uri="{FF2B5EF4-FFF2-40B4-BE49-F238E27FC236}">
                <a16:creationId xmlns:a16="http://schemas.microsoft.com/office/drawing/2014/main" id="{E40805A9-DEEA-49E5-B75C-40FBF24D3FE4}"/>
              </a:ext>
            </a:extLst>
          </p:cNvPr>
          <p:cNvSpPr/>
          <p:nvPr/>
        </p:nvSpPr>
        <p:spPr bwMode="auto">
          <a:xfrm>
            <a:off x="7171874" y="5001702"/>
            <a:ext cx="1333125" cy="896700"/>
          </a:xfrm>
          <a:prstGeom prst="rect">
            <a:avLst/>
          </a:prstGeom>
          <a:noFill/>
          <a:ln w="38100" cap="flat" cmpd="sng" algn="ctr">
            <a:solidFill>
              <a:srgbClr val="0084CC"/>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hu-HU" sz="2400" u="sng">
              <a:solidFill>
                <a:srgbClr val="FFFFFF"/>
              </a:solidFill>
              <a:latin typeface="Times New Roman" panose="02020603050405020304" pitchFamily="18" charset="0"/>
            </a:endParaRPr>
          </a:p>
        </p:txBody>
      </p:sp>
      <p:sp>
        <p:nvSpPr>
          <p:cNvPr id="25" name="Cím 1">
            <a:extLst>
              <a:ext uri="{FF2B5EF4-FFF2-40B4-BE49-F238E27FC236}">
                <a16:creationId xmlns:a16="http://schemas.microsoft.com/office/drawing/2014/main" id="{EA2F97BC-8828-4910-B5BF-5494A5A4C795}"/>
              </a:ext>
            </a:extLst>
          </p:cNvPr>
          <p:cNvSpPr txBox="1">
            <a:spLocks/>
          </p:cNvSpPr>
          <p:nvPr/>
        </p:nvSpPr>
        <p:spPr bwMode="auto">
          <a:xfrm>
            <a:off x="966058" y="345955"/>
            <a:ext cx="4546241" cy="6973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a:lstStyle>
          <a:p>
            <a:pPr>
              <a:spcBef>
                <a:spcPts val="0"/>
              </a:spcBef>
            </a:pPr>
            <a:r>
              <a:rPr lang="en-US" sz="1800" b="1" cap="all" dirty="0">
                <a:solidFill>
                  <a:srgbClr val="0E5B87"/>
                </a:solidFill>
                <a:latin typeface="Arial" panose="020B0604020202020204" pitchFamily="34" charset="0"/>
                <a:cs typeface="Arial" panose="020B0604020202020204" pitchFamily="34" charset="0"/>
              </a:rPr>
              <a:t>Institute of Energy Engineering and Chemical Machinery</a:t>
            </a:r>
          </a:p>
        </p:txBody>
      </p:sp>
    </p:spTree>
    <p:extLst>
      <p:ext uri="{BB962C8B-B14F-4D97-AF65-F5344CB8AC3E}">
        <p14:creationId xmlns:p14="http://schemas.microsoft.com/office/powerpoint/2010/main" val="3563730488"/>
      </p:ext>
    </p:extLst>
  </p:cSld>
  <p:clrMapOvr>
    <a:masterClrMapping/>
  </p:clrMapOvr>
</p:sld>
</file>

<file path=ppt/theme/theme1.xml><?xml version="1.0" encoding="utf-8"?>
<a:theme xmlns:a="http://schemas.openxmlformats.org/drawingml/2006/main" nam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té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um" ma:contentTypeID="0x010100FAB1E73132CE93459FFC38044DBBFB5D" ma:contentTypeVersion="9" ma:contentTypeDescription="Új dokumentum létrehozása." ma:contentTypeScope="" ma:versionID="ddebb65d698a97c295e40214c4db409a">
  <xsd:schema xmlns:xsd="http://www.w3.org/2001/XMLSchema" xmlns:xs="http://www.w3.org/2001/XMLSchema" xmlns:p="http://schemas.microsoft.com/office/2006/metadata/properties" xmlns:ns3="f0f0c2d3-996b-4ebd-ae6f-42e1382fe468" targetNamespace="http://schemas.microsoft.com/office/2006/metadata/properties" ma:root="true" ma:fieldsID="9dae3dc1da2e1390036985c4577c2602" ns3:_="">
    <xsd:import namespace="f0f0c2d3-996b-4ebd-ae6f-42e1382fe468"/>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0f0c2d3-996b-4ebd-ae6f-42e1382fe46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artalomtípus"/>
        <xsd:element ref="dc:title" minOccurs="0" maxOccurs="1" ma:index="4" ma:displayName="Cím"/>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E68A7BE-6732-4BE4-85BB-170B55A43194}">
  <ds:schemaRefs>
    <ds:schemaRef ds:uri="http://purl.org/dc/terms/"/>
    <ds:schemaRef ds:uri="http://schemas.openxmlformats.org/package/2006/metadata/core-properties"/>
    <ds:schemaRef ds:uri="http://schemas.microsoft.com/office/2006/documentManagement/types"/>
    <ds:schemaRef ds:uri="f0f0c2d3-996b-4ebd-ae6f-42e1382fe468"/>
    <ds:schemaRef ds:uri="http://purl.org/dc/elements/1.1/"/>
    <ds:schemaRef ds:uri="http://schemas.microsoft.com/office/2006/metadata/propertie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C35AF77B-5B7A-43E4-B3C8-8D8607A7B6A7}">
  <ds:schemaRefs>
    <ds:schemaRef ds:uri="http://schemas.microsoft.com/sharepoint/v3/contenttype/forms"/>
  </ds:schemaRefs>
</ds:datastoreItem>
</file>

<file path=customXml/itemProps3.xml><?xml version="1.0" encoding="utf-8"?>
<ds:datastoreItem xmlns:ds="http://schemas.openxmlformats.org/officeDocument/2006/customXml" ds:itemID="{75A3D751-89B8-4B03-BB65-912833728DD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0f0c2d3-996b-4ebd-ae6f-42e1382fe46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PPT_új</Template>
  <TotalTime>9809</TotalTime>
  <Words>1972</Words>
  <Application>Microsoft Office PowerPoint</Application>
  <PresentationFormat>Diavetítés a képernyőre (4:3 oldalarány)</PresentationFormat>
  <Paragraphs>347</Paragraphs>
  <Slides>25</Slides>
  <Notes>15</Notes>
  <HiddenSlides>0</HiddenSlides>
  <MMClips>0</MMClips>
  <ScaleCrop>false</ScaleCrop>
  <HeadingPairs>
    <vt:vector size="6" baseType="variant">
      <vt:variant>
        <vt:lpstr>Használt betűtípusok</vt:lpstr>
      </vt:variant>
      <vt:variant>
        <vt:i4>7</vt:i4>
      </vt:variant>
      <vt:variant>
        <vt:lpstr>Téma</vt:lpstr>
      </vt:variant>
      <vt:variant>
        <vt:i4>2</vt:i4>
      </vt:variant>
      <vt:variant>
        <vt:lpstr>Diacímek</vt:lpstr>
      </vt:variant>
      <vt:variant>
        <vt:i4>25</vt:i4>
      </vt:variant>
    </vt:vector>
  </HeadingPairs>
  <TitlesOfParts>
    <vt:vector size="34" baseType="lpstr">
      <vt:lpstr>Arial</vt:lpstr>
      <vt:lpstr>Calibri</vt:lpstr>
      <vt:lpstr>Calibri </vt:lpstr>
      <vt:lpstr>Candara</vt:lpstr>
      <vt:lpstr>Tahoma</vt:lpstr>
      <vt:lpstr>Times New Roman</vt:lpstr>
      <vt:lpstr>Wingdings</vt:lpstr>
      <vt:lpstr>me</vt:lpstr>
      <vt:lpstr>Custom Design</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Appointment of Focus Areas</vt:lpstr>
      <vt:lpstr>PowerPoint-bemutató</vt:lpstr>
      <vt:lpstr>PowerPoint-bemutató</vt:lpstr>
      <vt:lpstr>PowerPoint-bemutató</vt:lpstr>
      <vt:lpstr>PowerPoint-bemutató</vt:lpstr>
      <vt:lpstr>PowerPoint-bemutató</vt:lpstr>
      <vt:lpstr>PowerPoint-bemutató</vt:lpstr>
    </vt:vector>
  </TitlesOfParts>
  <Company>Figo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University of Miskolc</dc:title>
  <dc:creator>Sike Gábor</dc:creator>
  <cp:lastModifiedBy>Voith Katalin</cp:lastModifiedBy>
  <cp:revision>811</cp:revision>
  <cp:lastPrinted>2018-03-21T09:52:53Z</cp:lastPrinted>
  <dcterms:created xsi:type="dcterms:W3CDTF">2008-02-17T10:43:04Z</dcterms:created>
  <dcterms:modified xsi:type="dcterms:W3CDTF">2022-04-29T05:03:46Z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0x010100FAB1E73132CE93459FFC38044DBBFB5D</vt:lpwstr>
  </property>
</Properties>
</file>